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328" r:id="rId6"/>
    <p:sldId id="438" r:id="rId7"/>
    <p:sldId id="441" r:id="rId8"/>
    <p:sldId id="440" r:id="rId9"/>
    <p:sldId id="442" r:id="rId10"/>
    <p:sldId id="443" r:id="rId11"/>
    <p:sldId id="444" r:id="rId12"/>
    <p:sldId id="445" r:id="rId13"/>
    <p:sldId id="446" r:id="rId14"/>
    <p:sldId id="447" r:id="rId15"/>
    <p:sldId id="448" r:id="rId16"/>
    <p:sldId id="449" r:id="rId17"/>
    <p:sldId id="450" r:id="rId18"/>
    <p:sldId id="451" r:id="rId19"/>
    <p:sldId id="452" r:id="rId20"/>
    <p:sldId id="453" r:id="rId21"/>
    <p:sldId id="454" r:id="rId22"/>
    <p:sldId id="455" r:id="rId23"/>
    <p:sldId id="456" r:id="rId24"/>
    <p:sldId id="457" r:id="rId25"/>
    <p:sldId id="458" r:id="rId26"/>
    <p:sldId id="460" r:id="rId27"/>
    <p:sldId id="461" r:id="rId28"/>
    <p:sldId id="462" r:id="rId29"/>
    <p:sldId id="463" r:id="rId30"/>
    <p:sldId id="464" r:id="rId31"/>
    <p:sldId id="465" r:id="rId32"/>
    <p:sldId id="46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13.vml.rels><?xml version="1.0" encoding="UTF-8" standalone="yes"?>
<Relationships xmlns="http://schemas.openxmlformats.org/package/2006/relationships"><Relationship Id="rId5" Type="http://schemas.openxmlformats.org/officeDocument/2006/relationships/image" Target="../media/image54.wmf"/><Relationship Id="rId4" Type="http://schemas.openxmlformats.org/officeDocument/2006/relationships/image" Target="../media/image53.wmf"/><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23.wmf"/><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7" Type="http://schemas.openxmlformats.org/officeDocument/2006/relationships/image" Target="../media/image30.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11.wmf"/><Relationship Id="rId1" Type="http://schemas.openxmlformats.org/officeDocument/2006/relationships/image" Target="../media/image3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D:\Users\Desktop\&#32032;&#26448;&#20998;&#31867;\&#21345;&#36890;&#39118;&#32032;&#26448;&#22270;\&#20027;&#39064;\&#22270;&#29255;247%20(2).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Program%20Files%20(x86)\Tencent\TIM\Bin\Lets_Create/pic_temp/0_pic_quater_right_up.png"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11.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tags" Target="../tags/tag9.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5.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Program%20Files%20(x86)\Tencent\TIM\Bin\Lets_Create/pic_temp/pic_half_down.png" TargetMode="External"/><Relationship Id="rId3" Type="http://schemas.openxmlformats.org/officeDocument/2006/relationships/image" Target="../media/image4.png"/><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17.xml"/><Relationship Id="rId19" Type="http://schemas.openxmlformats.org/officeDocument/2006/relationships/image" Target="../media/image9.png"/><Relationship Id="rId18" Type="http://schemas.openxmlformats.org/officeDocument/2006/relationships/tags" Target="../tags/tag26.xml"/><Relationship Id="rId17" Type="http://schemas.openxmlformats.org/officeDocument/2006/relationships/image" Target="../media/image8.png"/><Relationship Id="rId16" Type="http://schemas.openxmlformats.org/officeDocument/2006/relationships/tags" Target="../tags/tag25.xml"/><Relationship Id="rId15" Type="http://schemas.openxmlformats.org/officeDocument/2006/relationships/image" Target="file:///C:\Program%20Files%20(x86)\Tencent\TIM\Bin\Lets_Create/pic_temp/pic_half_top.png" TargetMode="External"/><Relationship Id="rId14" Type="http://schemas.openxmlformats.org/officeDocument/2006/relationships/image" Target="../media/image7.png"/><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3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4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44.xml"/><Relationship Id="rId2" Type="http://schemas.openxmlformats.org/officeDocument/2006/relationships/tags" Target="../tags/tag43.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file:///D:\Users\Desktop\&#32032;&#26448;&#20998;&#31867;\&#21345;&#36890;&#39118;&#32032;&#26448;&#22270;\&#20027;&#39064;\&#22270;&#29255;247%20(2).png" TargetMode="External"/><Relationship Id="rId3" Type="http://schemas.openxmlformats.org/officeDocument/2006/relationships/image" Target="../media/image2.png"/><Relationship Id="rId2" Type="http://schemas.openxmlformats.org/officeDocument/2006/relationships/tags" Target="../tags/tag54.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6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74.xml"/><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83.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tags" Target="../tags/tag81.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D:\Users\Desktop\&#32032;&#26448;&#20998;&#31867;\&#21345;&#36890;&#39118;&#32032;&#26448;&#22270;\&#20027;&#39064;\&#22270;&#29255;247%20(2).png" TargetMode="External"/><Relationship Id="rId7" Type="http://schemas.openxmlformats.org/officeDocument/2006/relationships/image" Target="../media/image2.png"/><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3" Type="http://schemas.openxmlformats.org/officeDocument/2006/relationships/image" Target="file:///C:\Program%20Files%20(x86)\Tencent\TIM\Bin\Lets_Create/pic_temp/1_pic_quater_left_down.png" TargetMode="External"/><Relationship Id="rId12" Type="http://schemas.openxmlformats.org/officeDocument/2006/relationships/image" Target="../media/image3.png"/><Relationship Id="rId11" Type="http://schemas.openxmlformats.org/officeDocument/2006/relationships/tags" Target="../tags/tag109.xml"/><Relationship Id="rId10" Type="http://schemas.openxmlformats.org/officeDocument/2006/relationships/image" Target="file:///C:\Program%20Files%20(x86)\Tencent\TIM\Bin\Lets_Create/pic_temp/0_pic_quater_right_up.png" TargetMode="Externa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12.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11.xml"/><Relationship Id="rId2" Type="http://schemas.openxmlformats.org/officeDocument/2006/relationships/tags" Target="../tags/tag110.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21.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0.xml"/><Relationship Id="rId2" Type="http://schemas.openxmlformats.org/officeDocument/2006/relationships/tags" Target="../tags/tag119.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9.xml"/><Relationship Id="rId2" Type="http://schemas.openxmlformats.org/officeDocument/2006/relationships/tags" Target="../tags/tag128.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9.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38.xml"/><Relationship Id="rId2" Type="http://schemas.openxmlformats.org/officeDocument/2006/relationships/tags" Target="../tags/tag137.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5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49.xml"/><Relationship Id="rId2" Type="http://schemas.openxmlformats.org/officeDocument/2006/relationships/tags" Target="../tags/tag148.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049000" y="0"/>
            <a:ext cx="1143000" cy="862853"/>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609600" y="1214634"/>
            <a:ext cx="5486400" cy="4428733"/>
          </a:xfrm>
          <a:prstGeom prst="rect">
            <a:avLst/>
          </a:prstGeom>
        </p:spPr>
      </p:pic>
      <p:sp>
        <p:nvSpPr>
          <p:cNvPr id="2" name="标题 1"/>
          <p:cNvSpPr>
            <a:spLocks noGrp="1"/>
          </p:cNvSpPr>
          <p:nvPr>
            <p:ph type="ctrTitle" hasCustomPrompt="1"/>
            <p:custDataLst>
              <p:tags r:id="rId8"/>
            </p:custDataLst>
          </p:nvPr>
        </p:nvSpPr>
        <p:spPr>
          <a:xfrm>
            <a:off x="6859270" y="2480310"/>
            <a:ext cx="4189095" cy="1753235"/>
          </a:xfrm>
        </p:spPr>
        <p:txBody>
          <a:bodyPr lIns="90000" tIns="46800" rIns="90000" bIns="46800" anchor="t" anchorCtr="0">
            <a:normAutofit/>
          </a:bodyPr>
          <a:lstStyle>
            <a:lvl1pPr algn="l">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9"/>
            </p:custDataLst>
          </p:nvPr>
        </p:nvSpPr>
        <p:spPr>
          <a:xfrm>
            <a:off x="6859270" y="1757045"/>
            <a:ext cx="2468880" cy="368300"/>
          </a:xfrm>
          <a:solidFill>
            <a:schemeClr val="accent1"/>
          </a:solidFill>
        </p:spPr>
        <p:txBody>
          <a:bodyPr lIns="90000" tIns="46800" rIns="90000" bIns="46800" anchor="b">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p:custDataLst>
              <p:tags r:id="rId13"/>
            </p:custDataLst>
          </p:nvPr>
        </p:nvSpPr>
        <p:spPr>
          <a:xfrm>
            <a:off x="6859270" y="4377055"/>
            <a:ext cx="4189095" cy="930910"/>
          </a:xfrm>
        </p:spPr>
        <p:txBody>
          <a:bodyPr lIns="90000" tIns="46800" rIns="90000" bIns="46800">
            <a:normAutofit/>
          </a:bodyPr>
          <a:lstStyle>
            <a:lvl1pPr marL="0" indent="0" algn="l">
              <a:buNone/>
              <a:defRPr sz="18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640271"/>
          </a:xfrm>
          <a:prstGeom prst="rect">
            <a:avLst/>
          </a:prstGeom>
        </p:spPr>
      </p:pic>
      <p:sp>
        <p:nvSpPr>
          <p:cNvPr id="7" name="矩形 6"/>
          <p:cNvSpPr/>
          <p:nvPr>
            <p:custDataLst>
              <p:tags r:id="rId5"/>
            </p:custDataLst>
          </p:nvPr>
        </p:nvSpPr>
        <p:spPr>
          <a:xfrm>
            <a:off x="267209" y="344805"/>
            <a:ext cx="11544935" cy="617728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pic>
        <p:nvPicPr>
          <p:cNvPr id="14" name="图片 13" descr="图片258 (2)"/>
          <p:cNvPicPr>
            <a:picLocks noChangeAspect="1"/>
          </p:cNvPicPr>
          <p:nvPr>
            <p:custDataLst>
              <p:tags r:id="rId7"/>
            </p:custDataLst>
          </p:nvPr>
        </p:nvPicPr>
        <p:blipFill>
          <a:blip r:embed="rId8"/>
          <a:stretch>
            <a:fillRect/>
          </a:stretch>
        </p:blipFill>
        <p:spPr>
          <a:xfrm>
            <a:off x="3437255" y="2507615"/>
            <a:ext cx="1185545" cy="204470"/>
          </a:xfrm>
          <a:prstGeom prst="rect">
            <a:avLst/>
          </a:prstGeom>
        </p:spPr>
      </p:pic>
      <p:pic>
        <p:nvPicPr>
          <p:cNvPr id="15" name="图片 14" descr="图片259 (2)"/>
          <p:cNvPicPr>
            <a:picLocks noChangeAspect="1"/>
          </p:cNvPicPr>
          <p:nvPr>
            <p:custDataLst>
              <p:tags r:id="rId9"/>
            </p:custDataLst>
          </p:nvPr>
        </p:nvPicPr>
        <p:blipFill>
          <a:blip r:embed="rId10"/>
          <a:stretch>
            <a:fillRect/>
          </a:stretch>
        </p:blipFill>
        <p:spPr>
          <a:xfrm>
            <a:off x="7811770" y="2136140"/>
            <a:ext cx="812800" cy="504825"/>
          </a:xfrm>
          <a:prstGeom prst="rect">
            <a:avLst/>
          </a:prstGeom>
        </p:spPr>
      </p:pic>
      <p:sp>
        <p:nvSpPr>
          <p:cNvPr id="2" name="标题 1"/>
          <p:cNvSpPr>
            <a:spLocks noGrp="1"/>
          </p:cNvSpPr>
          <p:nvPr>
            <p:ph type="title" hasCustomPrompt="1"/>
            <p:custDataLst>
              <p:tags r:id="rId11"/>
            </p:custDataLst>
          </p:nvPr>
        </p:nvSpPr>
        <p:spPr>
          <a:xfrm>
            <a:off x="5784178" y="2769237"/>
            <a:ext cx="4744631" cy="706112"/>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5825741" y="3559509"/>
            <a:ext cx="4744631" cy="505193"/>
          </a:xfrm>
        </p:spPr>
        <p:txBody>
          <a:bodyPr lIns="90000" tIns="0" rIns="90000" bIns="46800" anchor="t" anchorCtr="0">
            <a:normAutofit/>
          </a:bodyPr>
          <a:lstStyle>
            <a:lvl1pPr marL="0" indent="0" eaLnBrk="1" fontAlgn="auto" latinLnBrk="0" hangingPunct="1">
              <a:buNone/>
              <a:defRPr kumimoji="0" lang="zh-CN" altLang="en-US" sz="1800" b="0"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pic>
        <p:nvPicPr>
          <p:cNvPr id="16" name="图片 15"/>
          <p:cNvPicPr/>
          <p:nvPr>
            <p:custDataLst>
              <p:tags r:id="rId13"/>
            </p:custDataLst>
          </p:nvPr>
        </p:nvPicPr>
        <p:blipFill>
          <a:blip r:embed="rId14" r:link="rId15" cstate="print">
            <a:extLst>
              <a:ext uri="{28A0092B-C50C-407E-A947-70E740481C1C}">
                <a14:useLocalDpi xmlns:a14="http://schemas.microsoft.com/office/drawing/2010/main" val="0"/>
              </a:ext>
            </a:extLst>
          </a:blip>
          <a:stretch>
            <a:fillRect/>
          </a:stretch>
        </p:blipFill>
        <p:spPr>
          <a:xfrm>
            <a:off x="4064000" y="5217728"/>
            <a:ext cx="4064000" cy="1640271"/>
          </a:xfrm>
          <a:prstGeom prst="rect">
            <a:avLst/>
          </a:prstGeom>
        </p:spPr>
      </p:pic>
      <p:pic>
        <p:nvPicPr>
          <p:cNvPr id="17" name="图片 16" descr="图片256 (2)"/>
          <p:cNvPicPr>
            <a:picLocks noChangeAspect="1"/>
          </p:cNvPicPr>
          <p:nvPr>
            <p:custDataLst>
              <p:tags r:id="rId16"/>
            </p:custDataLst>
          </p:nvPr>
        </p:nvPicPr>
        <p:blipFill>
          <a:blip r:embed="rId17"/>
          <a:stretch>
            <a:fillRect/>
          </a:stretch>
        </p:blipFill>
        <p:spPr>
          <a:xfrm>
            <a:off x="7734300" y="4338320"/>
            <a:ext cx="1718310" cy="262890"/>
          </a:xfrm>
          <a:prstGeom prst="rect">
            <a:avLst/>
          </a:prstGeom>
        </p:spPr>
      </p:pic>
      <p:pic>
        <p:nvPicPr>
          <p:cNvPr id="18" name="图片 17" descr="图片257 (2)"/>
          <p:cNvPicPr>
            <a:picLocks noChangeAspect="1"/>
          </p:cNvPicPr>
          <p:nvPr>
            <p:custDataLst>
              <p:tags r:id="rId18"/>
            </p:custDataLst>
          </p:nvPr>
        </p:nvPicPr>
        <p:blipFill>
          <a:blip r:embed="rId19"/>
          <a:stretch>
            <a:fillRect/>
          </a:stretch>
        </p:blipFill>
        <p:spPr>
          <a:xfrm>
            <a:off x="3094355" y="4514215"/>
            <a:ext cx="522605" cy="615950"/>
          </a:xfrm>
          <a:prstGeom prst="rect">
            <a:avLst/>
          </a:prstGeom>
        </p:spPr>
      </p:pic>
      <p:sp>
        <p:nvSpPr>
          <p:cNvPr id="5" name="页脚占位符 4"/>
          <p:cNvSpPr>
            <a:spLocks noGrp="1"/>
          </p:cNvSpPr>
          <p:nvPr>
            <p:ph type="ftr" sz="quarter" idx="11"/>
            <p:custDataLst>
              <p:tags r:id="rId20"/>
            </p:custDataLst>
          </p:nvPr>
        </p:nvSpPr>
        <p:spPr/>
        <p:txBody>
          <a:bodyPr/>
          <a:lstStyle/>
          <a:p>
            <a:endParaRPr lang="zh-CN" altLang="en-US"/>
          </a:p>
        </p:txBody>
      </p:sp>
      <p:sp>
        <p:nvSpPr>
          <p:cNvPr id="6" name="灯片编号占位符 5"/>
          <p:cNvSpPr>
            <a:spLocks noGrp="1"/>
          </p:cNvSpPr>
          <p:nvPr>
            <p:ph type="sldNum" sz="quarter" idx="12"/>
            <p:custDataLst>
              <p:tags r:id="rId21"/>
            </p:custDataLst>
          </p:nvPr>
        </p:nvSpPr>
        <p:spPr/>
        <p:txBody>
          <a:bodyPr/>
          <a:lstStyle/>
          <a:p>
            <a:fld id="{49AE70B2-8BF9-45C0-BB95-33D1B9D3A854}" type="slidenum">
              <a:rPr lang="zh-CN" altLang="en-US" smtClean="0"/>
            </a:fld>
            <a:endParaRPr lang="zh-CN" altLang="en-US"/>
          </a:p>
        </p:txBody>
      </p:sp>
      <p:grpSp>
        <p:nvGrpSpPr>
          <p:cNvPr id="9" name="组合 8"/>
          <p:cNvGrpSpPr/>
          <p:nvPr>
            <p:custDataLst>
              <p:tags r:id="rId22"/>
            </p:custDataLst>
          </p:nvPr>
        </p:nvGrpSpPr>
        <p:grpSpPr>
          <a:xfrm rot="10800000">
            <a:off x="5617646" y="1078822"/>
            <a:ext cx="858129" cy="633043"/>
            <a:chOff x="5767754" y="6246062"/>
            <a:chExt cx="858129" cy="633043"/>
          </a:xfrm>
        </p:grpSpPr>
        <p:cxnSp>
          <p:nvCxnSpPr>
            <p:cNvPr id="10" name="直接连接符 9"/>
            <p:cNvCxnSpPr/>
            <p:nvPr>
              <p:custDataLst>
                <p:tags r:id="rId23"/>
              </p:custDataLst>
            </p:nvPr>
          </p:nvCxnSpPr>
          <p:spPr>
            <a:xfrm>
              <a:off x="5767754" y="6246062"/>
              <a:ext cx="8581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24"/>
              </p:custDataLst>
            </p:nvPr>
          </p:nvCxnSpPr>
          <p:spPr>
            <a:xfrm>
              <a:off x="5906087" y="6370326"/>
              <a:ext cx="593188"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25"/>
              </p:custDataLst>
            </p:nvPr>
          </p:nvCxnSpPr>
          <p:spPr>
            <a:xfrm>
              <a:off x="5990495" y="6494590"/>
              <a:ext cx="438442"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26"/>
              </p:custDataLst>
            </p:nvPr>
          </p:nvCxnSpPr>
          <p:spPr>
            <a:xfrm>
              <a:off x="6203852" y="6494590"/>
              <a:ext cx="0" cy="38451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charset="-122"/>
                <a:ea typeface="微软雅黑" panose="020B0503020204020204" charset="-122"/>
              </a:defRPr>
            </a:lvl1pPr>
            <a:lvl2pPr>
              <a:defRPr sz="1600">
                <a:solidFill>
                  <a:schemeClr val="tx1">
                    <a:lumMod val="85000"/>
                    <a:lumOff val="15000"/>
                  </a:schemeClr>
                </a:solidFill>
                <a:latin typeface="微软雅黑" panose="020B0503020204020204" charset="-122"/>
                <a:ea typeface="微软雅黑" panose="020B0503020204020204" charset="-122"/>
              </a:defRPr>
            </a:lvl2pPr>
            <a:lvl3pPr>
              <a:defRPr sz="1600">
                <a:solidFill>
                  <a:schemeClr val="tx1">
                    <a:lumMod val="85000"/>
                    <a:lumOff val="15000"/>
                  </a:schemeClr>
                </a:solidFill>
                <a:latin typeface="微软雅黑" panose="020B0503020204020204" charset="-122"/>
                <a:ea typeface="微软雅黑" panose="020B0503020204020204" charset="-122"/>
              </a:defRPr>
            </a:lvl3pPr>
            <a:lvl4pPr>
              <a:defRPr sz="1600">
                <a:solidFill>
                  <a:schemeClr val="tx1">
                    <a:lumMod val="85000"/>
                    <a:lumOff val="15000"/>
                  </a:schemeClr>
                </a:solidFill>
                <a:latin typeface="微软雅黑" panose="020B0503020204020204" charset="-122"/>
                <a:ea typeface="微软雅黑" panose="020B0503020204020204" charset="-122"/>
              </a:defRPr>
            </a:lvl4pPr>
            <a:lvl5pPr>
              <a:defRPr sz="16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26365" y="5886450"/>
            <a:ext cx="11987530" cy="843280"/>
            <a:chOff x="126365" y="5886450"/>
            <a:chExt cx="11987530" cy="843280"/>
          </a:xfrm>
        </p:grpSpPr>
        <p:pic>
          <p:nvPicPr>
            <p:cNvPr id="11" name="图片 10"/>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2" name="图片 11"/>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657507"/>
            <a:ext cx="4389120" cy="3542986"/>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accent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ndParaRPr>
          </a:p>
        </p:txBody>
      </p:sp>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049000" y="5995147"/>
            <a:ext cx="1143000" cy="862853"/>
          </a:xfrm>
          <a:prstGeom prst="rect">
            <a:avLst/>
          </a:prstGeom>
        </p:spPr>
      </p:pic>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919665" y="2765859"/>
            <a:ext cx="4806950" cy="1087992"/>
          </a:xfrm>
        </p:spPr>
        <p:txBody>
          <a:bodyPr vert="horz" lIns="90000" tIns="46800" rIns="0" bIns="46800" rtlCol="0" anchor="t" anchorCtr="0">
            <a:normAutofit/>
          </a:bodyPr>
          <a:lstStyle>
            <a:lvl1pPr marL="0" marR="0" algn="r"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6096000" y="1214634"/>
            <a:ext cx="5486400" cy="4428733"/>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1143000" cy="862853"/>
          </a:xfrm>
          <a:prstGeom prst="rect">
            <a:avLst/>
          </a:prstGeom>
        </p:spPr>
      </p:pic>
      <p:sp>
        <p:nvSpPr>
          <p:cNvPr id="12" name="文本占位符 11"/>
          <p:cNvSpPr>
            <a:spLocks noGrp="1"/>
          </p:cNvSpPr>
          <p:nvPr>
            <p:ph type="body" sz="quarter" idx="13" hasCustomPrompt="1"/>
            <p:custDataLst>
              <p:tags r:id="rId12"/>
            </p:custDataLst>
          </p:nvPr>
        </p:nvSpPr>
        <p:spPr>
          <a:xfrm>
            <a:off x="2930236" y="2089958"/>
            <a:ext cx="2683165" cy="490207"/>
          </a:xfrm>
          <a:solidFill>
            <a:schemeClr val="accent1"/>
          </a:solidFill>
        </p:spPr>
        <p:txBody>
          <a:bodyPr lIns="90000" tIns="46800" rIns="36000" bIns="46800" anchor="t">
            <a:normAutofit/>
          </a:bodyPr>
          <a:lstStyle>
            <a:lvl1pPr marL="0" indent="0" algn="r">
              <a:buNone/>
              <a:defRPr sz="200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单击此次编辑副标题</a:t>
            </a:r>
            <a:endParaRPr lang="zh-CN" altLang="en-US" dirty="0"/>
          </a:p>
        </p:txBody>
      </p:sp>
      <p:sp>
        <p:nvSpPr>
          <p:cNvPr id="14" name="文本占位符 13"/>
          <p:cNvSpPr>
            <a:spLocks noGrp="1"/>
          </p:cNvSpPr>
          <p:nvPr>
            <p:ph type="body" sz="quarter" idx="14" hasCustomPrompt="1"/>
            <p:custDataLst>
              <p:tags r:id="rId13"/>
            </p:custDataLst>
          </p:nvPr>
        </p:nvSpPr>
        <p:spPr>
          <a:xfrm>
            <a:off x="971618" y="3973830"/>
            <a:ext cx="4641783" cy="737235"/>
          </a:xfrm>
        </p:spPr>
        <p:txBody>
          <a:bodyPr lIns="90000" tIns="46800" rIns="0" bIns="46800">
            <a:normAutofit/>
          </a:bodyPr>
          <a:lstStyle>
            <a:lvl1pPr marL="0" indent="0" algn="r">
              <a:buNone/>
              <a:defRPr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5"/>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9" name="图片 8"/>
          <p:cNvPicPr/>
          <p:nvPr>
            <p:custDataLst>
              <p:tags r:id="rId8"/>
            </p:custDataLst>
          </p:nvPr>
        </p:nvPicPr>
        <p:blipFill>
          <a:blip r:embed="rId9" r:link="rId10">
            <a:extLst>
              <a:ext uri="{28A0092B-C50C-407E-A947-70E740481C1C}">
                <a14:useLocalDpi xmlns:a14="http://schemas.microsoft.com/office/drawing/2010/main" val="0"/>
              </a:ext>
            </a:extLst>
          </a:blip>
          <a:stretch>
            <a:fillRect/>
          </a:stretch>
        </p:blipFill>
        <p:spPr>
          <a:xfrm>
            <a:off x="167640" y="68580"/>
            <a:ext cx="1424940" cy="1105535"/>
          </a:xfrm>
          <a:prstGeom prst="rect">
            <a:avLst/>
          </a:prstGeom>
        </p:spPr>
      </p:pic>
      <p:pic>
        <p:nvPicPr>
          <p:cNvPr id="10" name="图片 9"/>
          <p:cNvPicPr/>
          <p:nvPr>
            <p:custDataLst>
              <p:tags r:id="rId11"/>
            </p:custDataLst>
          </p:nvPr>
        </p:nvPicPr>
        <p:blipFill>
          <a:blip r:embed="rId12" r:link="rId13">
            <a:extLst>
              <a:ext uri="{28A0092B-C50C-407E-A947-70E740481C1C}">
                <a14:useLocalDpi xmlns:a14="http://schemas.microsoft.com/office/drawing/2010/main" val="0"/>
              </a:ext>
            </a:extLst>
          </a:blip>
          <a:stretch>
            <a:fillRect/>
          </a:stretch>
        </p:blipFill>
        <p:spPr>
          <a:xfrm>
            <a:off x="10242550" y="6089650"/>
            <a:ext cx="1784350" cy="556895"/>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6858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6840" y="644715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hasCustomPrompt="1"/>
            <p:custDataLst>
              <p:tags r:id="rId14"/>
            </p:custDataLst>
          </p:nvPr>
        </p:nvSpPr>
        <p:spPr>
          <a:xfrm>
            <a:off x="583200" y="770400"/>
            <a:ext cx="3960000" cy="882000"/>
          </a:xfrm>
        </p:spPr>
        <p:txBody>
          <a:bodyPr wrap="square"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1" name="图片 10"/>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32160" y="58420"/>
            <a:ext cx="1143000" cy="862965"/>
          </a:xfrm>
          <a:prstGeom prst="rect">
            <a:avLst/>
          </a:prstGeom>
        </p:spPr>
      </p:pic>
      <p:pic>
        <p:nvPicPr>
          <p:cNvPr id="12" name="图片 11"/>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645731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p:custDataLst>
              <p:tags r:id="rId14"/>
            </p:custDataLst>
          </p:nvPr>
        </p:nvSpPr>
        <p:spPr>
          <a:xfrm>
            <a:off x="612000" y="781200"/>
            <a:ext cx="10976400" cy="626400"/>
          </a:xfrm>
        </p:spPr>
        <p:txBody>
          <a:bodyPr wrap="square"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233680" y="5842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912475" y="29908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4"/>
            </p:custDataLst>
          </p:nvPr>
        </p:nvSpPr>
        <p:spPr>
          <a:xfrm>
            <a:off x="604800" y="669600"/>
            <a:ext cx="10976400" cy="5652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olidFill>
                <a:schemeClr val="tx1">
                  <a:lumMod val="85000"/>
                  <a:lumOff val="15000"/>
                </a:schemeClr>
              </a:solidFill>
              <a:sym typeface="+mn-ea"/>
            </a:endParaRPr>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5907405"/>
            <a:ext cx="1143000" cy="862965"/>
          </a:xfrm>
          <a:prstGeom prst="rect">
            <a:avLst/>
          </a:prstGeom>
        </p:spPr>
      </p:pic>
      <p:pic>
        <p:nvPicPr>
          <p:cNvPr id="14" name="图片 13"/>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75260" y="638873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6"/>
            </p:custDataLst>
          </p:nvPr>
        </p:nvSpPr>
        <p:spPr>
          <a:xfrm>
            <a:off x="579600" y="191194"/>
            <a:ext cx="11037600" cy="534776"/>
          </a:xfrm>
        </p:spPr>
        <p:txBody>
          <a:bodyPr wrap="square" lIns="90000" tIns="46800" rIns="90000" bIns="46800">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pic>
        <p:nvPicPr>
          <p:cNvPr id="8" name="图片 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16840" y="87630"/>
            <a:ext cx="2157730" cy="1628775"/>
          </a:xfrm>
          <a:prstGeom prst="rect">
            <a:avLst/>
          </a:prstGeom>
        </p:spPr>
      </p:pic>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9946640" y="6261100"/>
            <a:ext cx="2157730" cy="499745"/>
          </a:xfrm>
          <a:prstGeom prst="rect">
            <a:avLst/>
          </a:prstGeom>
        </p:spPr>
      </p:pic>
      <p:sp>
        <p:nvSpPr>
          <p:cNvPr id="3" name="日期占位符 2"/>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7" Type="http://schemas.openxmlformats.org/officeDocument/2006/relationships/theme" Target="../theme/theme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6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171.xml"/><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9" Type="http://schemas.openxmlformats.org/officeDocument/2006/relationships/image" Target="../media/image34.wmf"/><Relationship Id="rId8" Type="http://schemas.openxmlformats.org/officeDocument/2006/relationships/oleObject" Target="../embeddings/oleObject43.bin"/><Relationship Id="rId7" Type="http://schemas.openxmlformats.org/officeDocument/2006/relationships/image" Target="../media/image11.wmf"/><Relationship Id="rId6" Type="http://schemas.openxmlformats.org/officeDocument/2006/relationships/oleObject" Target="../embeddings/oleObject42.bin"/><Relationship Id="rId5" Type="http://schemas.openxmlformats.org/officeDocument/2006/relationships/oleObject" Target="../embeddings/oleObject41.bin"/><Relationship Id="rId4" Type="http://schemas.openxmlformats.org/officeDocument/2006/relationships/oleObject" Target="../embeddings/oleObject40.bin"/><Relationship Id="rId3" Type="http://schemas.openxmlformats.org/officeDocument/2006/relationships/oleObject" Target="../embeddings/oleObject39.bin"/><Relationship Id="rId2" Type="http://schemas.openxmlformats.org/officeDocument/2006/relationships/image" Target="../media/image33.wmf"/><Relationship Id="rId15" Type="http://schemas.openxmlformats.org/officeDocument/2006/relationships/notesSlide" Target="../notesSlides/notesSlide11.xml"/><Relationship Id="rId14" Type="http://schemas.openxmlformats.org/officeDocument/2006/relationships/vmlDrawing" Target="../drawings/vmlDrawing6.vml"/><Relationship Id="rId13" Type="http://schemas.openxmlformats.org/officeDocument/2006/relationships/slideLayout" Target="../slideLayouts/slideLayout13.xml"/><Relationship Id="rId12" Type="http://schemas.openxmlformats.org/officeDocument/2006/relationships/tags" Target="../tags/tag172.xml"/><Relationship Id="rId11" Type="http://schemas.openxmlformats.org/officeDocument/2006/relationships/oleObject" Target="../embeddings/oleObject45.bin"/><Relationship Id="rId10" Type="http://schemas.openxmlformats.org/officeDocument/2006/relationships/oleObject" Target="../embeddings/oleObject44.bin"/><Relationship Id="rId1" Type="http://schemas.openxmlformats.org/officeDocument/2006/relationships/oleObject" Target="../embeddings/oleObject38.bin"/></Relationships>
</file>

<file path=ppt/slides/_rels/slide12.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image" Target="../media/image37.png"/><Relationship Id="rId7" Type="http://schemas.openxmlformats.org/officeDocument/2006/relationships/image" Target="../media/image36.wmf"/><Relationship Id="rId6" Type="http://schemas.openxmlformats.org/officeDocument/2006/relationships/oleObject" Target="../embeddings/oleObject49.bin"/><Relationship Id="rId5" Type="http://schemas.openxmlformats.org/officeDocument/2006/relationships/image" Target="../media/image35.wmf"/><Relationship Id="rId4" Type="http://schemas.openxmlformats.org/officeDocument/2006/relationships/oleObject" Target="../embeddings/oleObject48.bin"/><Relationship Id="rId3" Type="http://schemas.openxmlformats.org/officeDocument/2006/relationships/oleObject" Target="../embeddings/oleObject47.bin"/><Relationship Id="rId2" Type="http://schemas.openxmlformats.org/officeDocument/2006/relationships/image" Target="../media/image33.wmf"/><Relationship Id="rId12" Type="http://schemas.openxmlformats.org/officeDocument/2006/relationships/notesSlide" Target="../notesSlides/notesSlide12.xml"/><Relationship Id="rId11" Type="http://schemas.openxmlformats.org/officeDocument/2006/relationships/vmlDrawing" Target="../drawings/vmlDrawing7.vml"/><Relationship Id="rId10" Type="http://schemas.openxmlformats.org/officeDocument/2006/relationships/slideLayout" Target="../slideLayouts/slideLayout13.xml"/><Relationship Id="rId1" Type="http://schemas.openxmlformats.org/officeDocument/2006/relationships/oleObject" Target="../embeddings/oleObject46.bin"/></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vmlDrawing" Target="../drawings/vmlDrawing8.vml"/><Relationship Id="rId7" Type="http://schemas.openxmlformats.org/officeDocument/2006/relationships/slideLayout" Target="../slideLayouts/slideLayout13.xml"/><Relationship Id="rId6" Type="http://schemas.openxmlformats.org/officeDocument/2006/relationships/tags" Target="../tags/tag174.xml"/><Relationship Id="rId5" Type="http://schemas.openxmlformats.org/officeDocument/2006/relationships/image" Target="../media/image39.png"/><Relationship Id="rId4" Type="http://schemas.openxmlformats.org/officeDocument/2006/relationships/image" Target="../media/image38.wmf"/><Relationship Id="rId3" Type="http://schemas.openxmlformats.org/officeDocument/2006/relationships/oleObject" Target="../embeddings/oleObject51.bin"/><Relationship Id="rId2" Type="http://schemas.openxmlformats.org/officeDocument/2006/relationships/image" Target="../media/image11.wmf"/><Relationship Id="rId1" Type="http://schemas.openxmlformats.org/officeDocument/2006/relationships/oleObject" Target="../embeddings/oleObject50.bin"/></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3.xml"/><Relationship Id="rId2" Type="http://schemas.openxmlformats.org/officeDocument/2006/relationships/tags" Target="../tags/tag175.xml"/><Relationship Id="rId1"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7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tags" Target="../tags/tag177.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vmlDrawing" Target="../drawings/vmlDrawing9.vml"/><Relationship Id="rId5" Type="http://schemas.openxmlformats.org/officeDocument/2006/relationships/slideLayout" Target="../slideLayouts/slideLayout13.xml"/><Relationship Id="rId4" Type="http://schemas.openxmlformats.org/officeDocument/2006/relationships/tags" Target="../tags/tag178.xml"/><Relationship Id="rId3" Type="http://schemas.openxmlformats.org/officeDocument/2006/relationships/image" Target="../media/image42.png"/><Relationship Id="rId2" Type="http://schemas.openxmlformats.org/officeDocument/2006/relationships/oleObject" Target="../embeddings/oleObject52.bin"/><Relationship Id="rId1" Type="http://schemas.openxmlformats.org/officeDocument/2006/relationships/image" Target="../media/image4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vmlDrawing" Target="../drawings/vmlDrawing10.vml"/><Relationship Id="rId4" Type="http://schemas.openxmlformats.org/officeDocument/2006/relationships/slideLayout" Target="../slideLayouts/slideLayout13.xml"/><Relationship Id="rId3" Type="http://schemas.openxmlformats.org/officeDocument/2006/relationships/tags" Target="../tags/tag179.xml"/><Relationship Id="rId2" Type="http://schemas.openxmlformats.org/officeDocument/2006/relationships/image" Target="../media/image43.png"/><Relationship Id="rId1" Type="http://schemas.openxmlformats.org/officeDocument/2006/relationships/oleObject" Target="../embeddings/oleObject5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8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163.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3.xml"/><Relationship Id="rId2" Type="http://schemas.openxmlformats.org/officeDocument/2006/relationships/tags" Target="../tags/tag181.xml"/><Relationship Id="rId1" Type="http://schemas.openxmlformats.org/officeDocument/2006/relationships/image" Target="../media/image44.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3.xml"/><Relationship Id="rId2" Type="http://schemas.openxmlformats.org/officeDocument/2006/relationships/tags" Target="../tags/tag182.xml"/><Relationship Id="rId1" Type="http://schemas.openxmlformats.org/officeDocument/2006/relationships/image" Target="../media/image45.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3.xml"/><Relationship Id="rId2" Type="http://schemas.openxmlformats.org/officeDocument/2006/relationships/tags" Target="../tags/tag183.xml"/><Relationship Id="rId1" Type="http://schemas.openxmlformats.org/officeDocument/2006/relationships/image" Target="../media/image46.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vmlDrawing" Target="../drawings/vmlDrawing11.vml"/><Relationship Id="rId4" Type="http://schemas.openxmlformats.org/officeDocument/2006/relationships/slideLayout" Target="../slideLayouts/slideLayout13.xml"/><Relationship Id="rId3" Type="http://schemas.openxmlformats.org/officeDocument/2006/relationships/tags" Target="../tags/tag184.xml"/><Relationship Id="rId2" Type="http://schemas.openxmlformats.org/officeDocument/2006/relationships/image" Target="../media/image47.png"/><Relationship Id="rId1" Type="http://schemas.openxmlformats.org/officeDocument/2006/relationships/oleObject" Target="../embeddings/oleObject54.bin"/></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vmlDrawing" Target="../drawings/vmlDrawing12.vml"/><Relationship Id="rId5" Type="http://schemas.openxmlformats.org/officeDocument/2006/relationships/slideLayout" Target="../slideLayouts/slideLayout13.xml"/><Relationship Id="rId4" Type="http://schemas.openxmlformats.org/officeDocument/2006/relationships/tags" Target="../tags/tag185.xml"/><Relationship Id="rId3" Type="http://schemas.openxmlformats.org/officeDocument/2006/relationships/image" Target="../media/image49.png"/><Relationship Id="rId2" Type="http://schemas.openxmlformats.org/officeDocument/2006/relationships/oleObject" Target="../embeddings/oleObject55.bin"/><Relationship Id="rId1" Type="http://schemas.openxmlformats.org/officeDocument/2006/relationships/image" Target="../media/image48.emf"/></Relationships>
</file>

<file path=ppt/slides/_rels/slide25.xml.rels><?xml version="1.0" encoding="UTF-8" standalone="yes"?>
<Relationships xmlns="http://schemas.openxmlformats.org/package/2006/relationships"><Relationship Id="rId9" Type="http://schemas.openxmlformats.org/officeDocument/2006/relationships/oleObject" Target="../embeddings/oleObject60.bin"/><Relationship Id="rId8" Type="http://schemas.openxmlformats.org/officeDocument/2006/relationships/image" Target="../media/image53.wmf"/><Relationship Id="rId7" Type="http://schemas.openxmlformats.org/officeDocument/2006/relationships/oleObject" Target="../embeddings/oleObject59.bin"/><Relationship Id="rId6" Type="http://schemas.openxmlformats.org/officeDocument/2006/relationships/image" Target="../media/image52.wmf"/><Relationship Id="rId5" Type="http://schemas.openxmlformats.org/officeDocument/2006/relationships/oleObject" Target="../embeddings/oleObject58.bin"/><Relationship Id="rId4" Type="http://schemas.openxmlformats.org/officeDocument/2006/relationships/image" Target="../media/image51.wmf"/><Relationship Id="rId3" Type="http://schemas.openxmlformats.org/officeDocument/2006/relationships/oleObject" Target="../embeddings/oleObject57.bin"/><Relationship Id="rId2" Type="http://schemas.openxmlformats.org/officeDocument/2006/relationships/image" Target="../media/image50.wmf"/><Relationship Id="rId14" Type="http://schemas.openxmlformats.org/officeDocument/2006/relationships/notesSlide" Target="../notesSlides/notesSlide25.xml"/><Relationship Id="rId13" Type="http://schemas.openxmlformats.org/officeDocument/2006/relationships/vmlDrawing" Target="../drawings/vmlDrawing13.vml"/><Relationship Id="rId12" Type="http://schemas.openxmlformats.org/officeDocument/2006/relationships/slideLayout" Target="../slideLayouts/slideLayout13.xml"/><Relationship Id="rId11" Type="http://schemas.openxmlformats.org/officeDocument/2006/relationships/tags" Target="../tags/tag186.xml"/><Relationship Id="rId10" Type="http://schemas.openxmlformats.org/officeDocument/2006/relationships/image" Target="../media/image54.wmf"/><Relationship Id="rId1" Type="http://schemas.openxmlformats.org/officeDocument/2006/relationships/oleObject" Target="../embeddings/oleObject56.bin"/></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vmlDrawing" Target="../drawings/vmlDrawing14.vml"/><Relationship Id="rId4" Type="http://schemas.openxmlformats.org/officeDocument/2006/relationships/slideLayout" Target="../slideLayouts/slideLayout13.xml"/><Relationship Id="rId3" Type="http://schemas.openxmlformats.org/officeDocument/2006/relationships/tags" Target="../tags/tag187.xml"/><Relationship Id="rId2" Type="http://schemas.openxmlformats.org/officeDocument/2006/relationships/image" Target="../media/image52.wmf"/><Relationship Id="rId1" Type="http://schemas.openxmlformats.org/officeDocument/2006/relationships/oleObject" Target="../embeddings/oleObject61.bin"/></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3.xml"/><Relationship Id="rId2" Type="http://schemas.openxmlformats.org/officeDocument/2006/relationships/tags" Target="../tags/tag188.xml"/><Relationship Id="rId1" Type="http://schemas.openxmlformats.org/officeDocument/2006/relationships/image" Target="../media/image55.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13.xml"/><Relationship Id="rId2" Type="http://schemas.openxmlformats.org/officeDocument/2006/relationships/tags" Target="../tags/tag189.xml"/><Relationship Id="rId1" Type="http://schemas.openxmlformats.org/officeDocument/2006/relationships/image" Target="../media/image56.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3.xml"/><Relationship Id="rId3" Type="http://schemas.openxmlformats.org/officeDocument/2006/relationships/tags" Target="../tags/tag190.xml"/><Relationship Id="rId2" Type="http://schemas.openxmlformats.org/officeDocument/2006/relationships/image" Target="../media/image58.jpeg"/><Relationship Id="rId1" Type="http://schemas.openxmlformats.org/officeDocument/2006/relationships/image" Target="../media/image57.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64.xml"/><Relationship Id="rId7" Type="http://schemas.openxmlformats.org/officeDocument/2006/relationships/oleObject" Target="../embeddings/oleObject5.bin"/><Relationship Id="rId6" Type="http://schemas.openxmlformats.org/officeDocument/2006/relationships/image" Target="../media/image12.png"/><Relationship Id="rId5" Type="http://schemas.openxmlformats.org/officeDocument/2006/relationships/oleObject" Target="../embeddings/oleObject4.bin"/><Relationship Id="rId4" Type="http://schemas.openxmlformats.org/officeDocument/2006/relationships/oleObject" Target="../embeddings/oleObject3.bin"/><Relationship Id="rId3" Type="http://schemas.openxmlformats.org/officeDocument/2006/relationships/oleObject" Target="../embeddings/oleObject2.bin"/><Relationship Id="rId2" Type="http://schemas.openxmlformats.org/officeDocument/2006/relationships/image" Target="../media/image11.wmf"/><Relationship Id="rId11" Type="http://schemas.openxmlformats.org/officeDocument/2006/relationships/notesSlide" Target="../notesSlides/notesSlide3.xml"/><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16.wmf"/><Relationship Id="rId7" Type="http://schemas.openxmlformats.org/officeDocument/2006/relationships/oleObject" Target="../embeddings/oleObject9.bin"/><Relationship Id="rId6" Type="http://schemas.openxmlformats.org/officeDocument/2006/relationships/image" Target="../media/image15.wmf"/><Relationship Id="rId5" Type="http://schemas.openxmlformats.org/officeDocument/2006/relationships/oleObject" Target="../embeddings/oleObject8.bin"/><Relationship Id="rId4" Type="http://schemas.openxmlformats.org/officeDocument/2006/relationships/image" Target="../media/image14.wmf"/><Relationship Id="rId3" Type="http://schemas.openxmlformats.org/officeDocument/2006/relationships/oleObject" Target="../embeddings/oleObject7.bin"/><Relationship Id="rId2" Type="http://schemas.openxmlformats.org/officeDocument/2006/relationships/image" Target="../media/image13.wmf"/><Relationship Id="rId18" Type="http://schemas.openxmlformats.org/officeDocument/2006/relationships/notesSlide" Target="../notesSlides/notesSlide4.xml"/><Relationship Id="rId17" Type="http://schemas.openxmlformats.org/officeDocument/2006/relationships/vmlDrawing" Target="../drawings/vmlDrawing2.vml"/><Relationship Id="rId16" Type="http://schemas.openxmlformats.org/officeDocument/2006/relationships/slideLayout" Target="../slideLayouts/slideLayout13.xml"/><Relationship Id="rId15" Type="http://schemas.openxmlformats.org/officeDocument/2006/relationships/tags" Target="../tags/tag165.xml"/><Relationship Id="rId14" Type="http://schemas.openxmlformats.org/officeDocument/2006/relationships/image" Target="../media/image17.png"/><Relationship Id="rId13" Type="http://schemas.openxmlformats.org/officeDocument/2006/relationships/oleObject" Target="../embeddings/oleObject14.bin"/><Relationship Id="rId12" Type="http://schemas.openxmlformats.org/officeDocument/2006/relationships/oleObject" Target="../embeddings/oleObject13.bin"/><Relationship Id="rId11" Type="http://schemas.openxmlformats.org/officeDocument/2006/relationships/oleObject" Target="../embeddings/oleObject12.bin"/><Relationship Id="rId10" Type="http://schemas.openxmlformats.org/officeDocument/2006/relationships/oleObject" Target="../embeddings/oleObject11.bin"/><Relationship Id="rId1"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oleObject" Target="../embeddings/oleObject20.bin"/><Relationship Id="rId7" Type="http://schemas.openxmlformats.org/officeDocument/2006/relationships/oleObject" Target="../embeddings/oleObject19.bin"/><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image" Target="../media/image19.wmf"/><Relationship Id="rId3" Type="http://schemas.openxmlformats.org/officeDocument/2006/relationships/oleObject" Target="../embeddings/oleObject16.bin"/><Relationship Id="rId2" Type="http://schemas.openxmlformats.org/officeDocument/2006/relationships/image" Target="../media/image18.wmf"/><Relationship Id="rId16" Type="http://schemas.openxmlformats.org/officeDocument/2006/relationships/notesSlide" Target="../notesSlides/notesSlide5.xml"/><Relationship Id="rId15" Type="http://schemas.openxmlformats.org/officeDocument/2006/relationships/vmlDrawing" Target="../drawings/vmlDrawing3.vml"/><Relationship Id="rId14" Type="http://schemas.openxmlformats.org/officeDocument/2006/relationships/slideLayout" Target="../slideLayouts/slideLayout13.xml"/><Relationship Id="rId13" Type="http://schemas.openxmlformats.org/officeDocument/2006/relationships/tags" Target="../tags/tag166.xml"/><Relationship Id="rId12" Type="http://schemas.openxmlformats.org/officeDocument/2006/relationships/oleObject" Target="../embeddings/oleObject24.bin"/><Relationship Id="rId11" Type="http://schemas.openxmlformats.org/officeDocument/2006/relationships/oleObject" Target="../embeddings/oleObject23.bin"/><Relationship Id="rId10" Type="http://schemas.openxmlformats.org/officeDocument/2006/relationships/oleObject" Target="../embeddings/oleObject22.bin"/><Relationship Id="rId1" Type="http://schemas.openxmlformats.org/officeDocument/2006/relationships/oleObject" Target="../embeddings/oleObject15.bin"/></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tags" Target="../tags/tag167.xml"/><Relationship Id="rId1" Type="http://schemas.openxmlformats.org/officeDocument/2006/relationships/image" Target="../media/image20.png"/></Relationships>
</file>

<file path=ppt/slides/_rels/slide7.xml.rels><?xml version="1.0" encoding="UTF-8" standalone="yes"?>
<Relationships xmlns="http://schemas.openxmlformats.org/package/2006/relationships"><Relationship Id="rId9" Type="http://schemas.openxmlformats.org/officeDocument/2006/relationships/image" Target="../media/image23.wmf"/><Relationship Id="rId8" Type="http://schemas.openxmlformats.org/officeDocument/2006/relationships/oleObject" Target="../embeddings/oleObject29.bin"/><Relationship Id="rId7" Type="http://schemas.openxmlformats.org/officeDocument/2006/relationships/image" Target="../media/image22.wmf"/><Relationship Id="rId6" Type="http://schemas.openxmlformats.org/officeDocument/2006/relationships/oleObject" Target="../embeddings/oleObject28.bin"/><Relationship Id="rId5" Type="http://schemas.openxmlformats.org/officeDocument/2006/relationships/image" Target="../media/image21.wmf"/><Relationship Id="rId4" Type="http://schemas.openxmlformats.org/officeDocument/2006/relationships/oleObject" Target="../embeddings/oleObject27.bin"/><Relationship Id="rId3" Type="http://schemas.openxmlformats.org/officeDocument/2006/relationships/oleObject" Target="../embeddings/oleObject26.bin"/><Relationship Id="rId2" Type="http://schemas.openxmlformats.org/officeDocument/2006/relationships/image" Target="../media/image11.wmf"/><Relationship Id="rId14" Type="http://schemas.openxmlformats.org/officeDocument/2006/relationships/notesSlide" Target="../notesSlides/notesSlide7.xml"/><Relationship Id="rId13" Type="http://schemas.openxmlformats.org/officeDocument/2006/relationships/vmlDrawing" Target="../drawings/vmlDrawing4.vml"/><Relationship Id="rId12" Type="http://schemas.openxmlformats.org/officeDocument/2006/relationships/slideLayout" Target="../slideLayouts/slideLayout13.xml"/><Relationship Id="rId11" Type="http://schemas.openxmlformats.org/officeDocument/2006/relationships/tags" Target="../tags/tag168.xml"/><Relationship Id="rId10" Type="http://schemas.openxmlformats.org/officeDocument/2006/relationships/oleObject" Target="../embeddings/oleObject30.bin"/><Relationship Id="rId1" Type="http://schemas.openxmlformats.org/officeDocument/2006/relationships/oleObject" Target="../embeddings/oleObject25.bin"/></Relationships>
</file>

<file path=ppt/slides/_rels/slide8.xml.rels><?xml version="1.0" encoding="UTF-8" standalone="yes"?>
<Relationships xmlns="http://schemas.openxmlformats.org/package/2006/relationships"><Relationship Id="rId9" Type="http://schemas.openxmlformats.org/officeDocument/2006/relationships/image" Target="../media/image27.wmf"/><Relationship Id="rId8" Type="http://schemas.openxmlformats.org/officeDocument/2006/relationships/oleObject" Target="../embeddings/oleObject34.bin"/><Relationship Id="rId7" Type="http://schemas.openxmlformats.org/officeDocument/2006/relationships/image" Target="../media/image26.wmf"/><Relationship Id="rId6" Type="http://schemas.openxmlformats.org/officeDocument/2006/relationships/oleObject" Target="../embeddings/oleObject33.bin"/><Relationship Id="rId5" Type="http://schemas.openxmlformats.org/officeDocument/2006/relationships/image" Target="../media/image25.wmf"/><Relationship Id="rId4" Type="http://schemas.openxmlformats.org/officeDocument/2006/relationships/oleObject" Target="../embeddings/oleObject32.bin"/><Relationship Id="rId3" Type="http://schemas.openxmlformats.org/officeDocument/2006/relationships/image" Target="../media/image24.png"/><Relationship Id="rId2" Type="http://schemas.openxmlformats.org/officeDocument/2006/relationships/image" Target="../media/image11.wmf"/><Relationship Id="rId19" Type="http://schemas.openxmlformats.org/officeDocument/2006/relationships/notesSlide" Target="../notesSlides/notesSlide8.xml"/><Relationship Id="rId18" Type="http://schemas.openxmlformats.org/officeDocument/2006/relationships/vmlDrawing" Target="../drawings/vmlDrawing5.vml"/><Relationship Id="rId17" Type="http://schemas.openxmlformats.org/officeDocument/2006/relationships/slideLayout" Target="../slideLayouts/slideLayout13.xml"/><Relationship Id="rId16" Type="http://schemas.openxmlformats.org/officeDocument/2006/relationships/tags" Target="../tags/tag169.xml"/><Relationship Id="rId15" Type="http://schemas.openxmlformats.org/officeDocument/2006/relationships/image" Target="../media/image30.wmf"/><Relationship Id="rId14" Type="http://schemas.openxmlformats.org/officeDocument/2006/relationships/oleObject" Target="../embeddings/oleObject37.bin"/><Relationship Id="rId13" Type="http://schemas.openxmlformats.org/officeDocument/2006/relationships/image" Target="../media/image29.wmf"/><Relationship Id="rId12" Type="http://schemas.openxmlformats.org/officeDocument/2006/relationships/oleObject" Target="../embeddings/oleObject36.bin"/><Relationship Id="rId11" Type="http://schemas.openxmlformats.org/officeDocument/2006/relationships/image" Target="../media/image28.wmf"/><Relationship Id="rId10" Type="http://schemas.openxmlformats.org/officeDocument/2006/relationships/oleObject" Target="../embeddings/oleObject35.bin"/><Relationship Id="rId1" Type="http://schemas.openxmlformats.org/officeDocument/2006/relationships/oleObject" Target="../embeddings/oleObject31.bin"/></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170.xml"/><Relationship Id="rId1"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第十一章 触发器和时序逻辑电路</a:t>
            </a:r>
            <a:endParaRPr>
              <a:sym typeface="+mn-ea"/>
            </a:endParaRPr>
          </a:p>
        </p:txBody>
      </p:sp>
      <p:sp>
        <p:nvSpPr>
          <p:cNvPr id="4" name="内容占位符 2"/>
          <p:cNvSpPr>
            <a:spLocks noGrp="1"/>
          </p:cNvSpPr>
          <p:nvPr/>
        </p:nvSpPr>
        <p:spPr>
          <a:xfrm>
            <a:off x="669925" y="1125855"/>
            <a:ext cx="11133455" cy="37350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sz="2000">
                <a:effectLst>
                  <a:outerShdw blurRad="38100" dist="19050" dir="2700000" algn="tl" rotWithShape="0">
                    <a:schemeClr val="dk1">
                      <a:alpha val="40000"/>
                    </a:schemeClr>
                  </a:outerShdw>
                </a:effectLst>
                <a:sym typeface="+mn-ea"/>
              </a:rPr>
              <a:t>本章知识点</a:t>
            </a:r>
            <a:endParaRPr sz="2000">
              <a:sym typeface="+mn-ea"/>
            </a:endParaRPr>
          </a:p>
          <a:p>
            <a:pPr marL="0" indent="0" algn="l">
              <a:buClrTx/>
              <a:buSzTx/>
              <a:buNone/>
            </a:pPr>
            <a:r>
              <a:rPr altLang="zh-CN" sz="1800">
                <a:sym typeface="+mn-ea"/>
              </a:rPr>
              <a:t> 1. 掌握 </a:t>
            </a:r>
            <a:r>
              <a:rPr altLang="zh-CN" sz="1800" i="1">
                <a:sym typeface="+mn-ea"/>
              </a:rPr>
              <a:t>RS</a:t>
            </a:r>
            <a:r>
              <a:rPr altLang="zh-CN" sz="1800">
                <a:sym typeface="+mn-ea"/>
              </a:rPr>
              <a:t>、</a:t>
            </a:r>
            <a:r>
              <a:rPr altLang="zh-CN" sz="1800" i="1">
                <a:sym typeface="+mn-ea"/>
              </a:rPr>
              <a:t>JK</a:t>
            </a:r>
            <a:r>
              <a:rPr altLang="zh-CN" sz="1800">
                <a:sym typeface="+mn-ea"/>
              </a:rPr>
              <a:t>、</a:t>
            </a:r>
            <a:r>
              <a:rPr altLang="zh-CN" sz="1800" i="1">
                <a:sym typeface="+mn-ea"/>
              </a:rPr>
              <a:t>D</a:t>
            </a:r>
            <a:r>
              <a:rPr altLang="zh-CN" sz="1800">
                <a:sym typeface="+mn-ea"/>
              </a:rPr>
              <a:t> 触发器的逻辑功能及不同结构触发器的动作特点。</a:t>
            </a:r>
            <a:endParaRPr altLang="zh-CN" sz="1800">
              <a:sym typeface="+mn-ea"/>
            </a:endParaRPr>
          </a:p>
          <a:p>
            <a:pPr marL="0" indent="0" algn="l">
              <a:buClrTx/>
              <a:buSzTx/>
              <a:buNone/>
            </a:pPr>
            <a:r>
              <a:rPr altLang="zh-CN" sz="1800">
                <a:sym typeface="+mn-ea"/>
              </a:rPr>
              <a:t> 2. 掌握寄存器、移位寄存器、二进制计数器、十进制计数器的逻辑功能，会分析时序逻辑电路。</a:t>
            </a:r>
            <a:endParaRPr altLang="zh-CN" sz="1800">
              <a:sym typeface="+mn-ea"/>
            </a:endParaRPr>
          </a:p>
          <a:p>
            <a:pPr marL="0" indent="0" algn="l">
              <a:buClrTx/>
              <a:buSzTx/>
              <a:buNone/>
            </a:pPr>
            <a:r>
              <a:rPr altLang="zh-CN" sz="1800">
                <a:sym typeface="+mn-ea"/>
              </a:rPr>
              <a:t> 3. 学会使用本章所介绍的各种集成电路。</a:t>
            </a:r>
            <a:endParaRPr altLang="zh-CN" sz="1800">
              <a:sym typeface="+mn-ea"/>
            </a:endParaRPr>
          </a:p>
          <a:p>
            <a:pPr marL="0" indent="0" algn="l">
              <a:buClrTx/>
              <a:buSzTx/>
              <a:buNone/>
            </a:pPr>
            <a:r>
              <a:rPr altLang="zh-CN" sz="1800">
                <a:sym typeface="+mn-ea"/>
              </a:rPr>
              <a:t> 4.了解集成定时器及由其组成的单稳态触发器和多谐振荡器的工作原理。</a:t>
            </a:r>
            <a:endParaRPr altLang="zh-CN" sz="1800">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  常见触发器功能介绍</a:t>
            </a:r>
            <a:endParaRPr sz="2000"/>
          </a:p>
        </p:txBody>
      </p:sp>
      <p:sp>
        <p:nvSpPr>
          <p:cNvPr id="4" name="内容占位符 2"/>
          <p:cNvSpPr>
            <a:spLocks noGrp="1"/>
          </p:cNvSpPr>
          <p:nvPr/>
        </p:nvSpPr>
        <p:spPr>
          <a:xfrm>
            <a:off x="669925" y="1356995"/>
            <a:ext cx="10984865" cy="185102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 3</a:t>
            </a:r>
            <a:r>
              <a:rPr lang="en-US" altLang="zh-CN" sz="2000">
                <a:sym typeface="+mn-ea"/>
              </a:rPr>
              <a:t>. </a:t>
            </a:r>
            <a:r>
              <a:rPr sz="2000" i="1">
                <a:sym typeface="+mn-ea"/>
              </a:rPr>
              <a:t>JK</a:t>
            </a:r>
            <a:r>
              <a:rPr sz="2000">
                <a:sym typeface="+mn-ea"/>
              </a:rPr>
              <a:t>触发器</a:t>
            </a:r>
            <a:endParaRPr sz="2000">
              <a:sym typeface="+mn-ea"/>
            </a:endParaRPr>
          </a:p>
          <a:p>
            <a:pPr marL="0" indent="0">
              <a:buNone/>
            </a:pPr>
            <a:r>
              <a:rPr sz="2000">
                <a:sym typeface="+mn-ea"/>
              </a:rPr>
              <a:t>     </a:t>
            </a:r>
            <a:r>
              <a:rPr sz="2000" i="1">
                <a:sym typeface="+mn-ea"/>
              </a:rPr>
              <a:t>JK</a:t>
            </a:r>
            <a:r>
              <a:rPr sz="2000">
                <a:sym typeface="+mn-ea"/>
              </a:rPr>
              <a:t>触发器有两个输入控制端，分别用</a:t>
            </a:r>
            <a:r>
              <a:rPr sz="2000" i="1">
                <a:sym typeface="+mn-ea"/>
              </a:rPr>
              <a:t>J</a:t>
            </a:r>
            <a:r>
              <a:rPr sz="2000">
                <a:sym typeface="+mn-ea"/>
              </a:rPr>
              <a:t>和</a:t>
            </a:r>
            <a:r>
              <a:rPr sz="2000" i="1">
                <a:sym typeface="+mn-ea"/>
              </a:rPr>
              <a:t>K</a:t>
            </a:r>
            <a:r>
              <a:rPr sz="2000">
                <a:sym typeface="+mn-ea"/>
              </a:rPr>
              <a:t>表示，这是一种逻辑功能齐全的触发器，它具有置0、置1、保持和翻转四种功能。</a:t>
            </a:r>
            <a:r>
              <a:rPr lang="en-US" altLang="zh-CN" sz="2000" i="1">
                <a:sym typeface="+mn-ea"/>
              </a:rPr>
              <a:t>JK</a:t>
            </a:r>
            <a:r>
              <a:rPr sz="2000">
                <a:sym typeface="+mn-ea"/>
              </a:rPr>
              <a:t>触发器</a:t>
            </a:r>
            <a:r>
              <a:rPr sz="2000">
                <a:sym typeface="+mn-ea"/>
              </a:rPr>
              <a:t>的逻辑符号如图11-8所示，分为上升沿触发和下降沿触发两种类型，使用时要根据触发器信号特点适当选择。</a:t>
            </a:r>
            <a:endParaRPr sz="2000">
              <a:sym typeface="+mn-ea"/>
            </a:endParaRPr>
          </a:p>
          <a:p>
            <a:endParaRPr sz="2000">
              <a:sym typeface="+mn-ea"/>
            </a:endParaRPr>
          </a:p>
        </p:txBody>
      </p:sp>
      <p:pic>
        <p:nvPicPr>
          <p:cNvPr id="5" name="图片 4"/>
          <p:cNvPicPr>
            <a:picLocks noChangeAspect="1"/>
          </p:cNvPicPr>
          <p:nvPr/>
        </p:nvPicPr>
        <p:blipFill>
          <a:blip r:embed="rId1"/>
          <a:stretch>
            <a:fillRect/>
          </a:stretch>
        </p:blipFill>
        <p:spPr>
          <a:xfrm>
            <a:off x="3467735" y="3208020"/>
            <a:ext cx="5928995" cy="282575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11.1.2常见触发器功能介绍</a:t>
            </a:r>
            <a:endParaRPr sz="2000"/>
          </a:p>
        </p:txBody>
      </p:sp>
      <p:sp>
        <p:nvSpPr>
          <p:cNvPr id="4" name="内容占位符 2"/>
          <p:cNvSpPr>
            <a:spLocks noGrp="1"/>
          </p:cNvSpPr>
          <p:nvPr/>
        </p:nvSpPr>
        <p:spPr>
          <a:xfrm>
            <a:off x="669925" y="1356995"/>
            <a:ext cx="10984865" cy="43078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 3</a:t>
            </a:r>
            <a:r>
              <a:rPr lang="en-US" altLang="zh-CN" sz="2000">
                <a:sym typeface="+mn-ea"/>
              </a:rPr>
              <a:t>. </a:t>
            </a:r>
            <a:r>
              <a:rPr sz="2000">
                <a:sym typeface="+mn-ea"/>
              </a:rPr>
              <a:t>JK触发器</a:t>
            </a:r>
            <a:endParaRPr sz="2000">
              <a:sym typeface="+mn-ea"/>
            </a:endParaRPr>
          </a:p>
          <a:p>
            <a:pPr marL="0" indent="0">
              <a:buNone/>
            </a:pPr>
            <a:r>
              <a:rPr sz="2000">
                <a:sym typeface="+mn-ea"/>
              </a:rPr>
              <a:t>    当</a:t>
            </a:r>
            <a:r>
              <a:rPr sz="2000" i="1">
                <a:sym typeface="+mn-ea"/>
              </a:rPr>
              <a:t>J</a:t>
            </a:r>
            <a:r>
              <a:rPr sz="2000">
                <a:sym typeface="+mn-ea"/>
              </a:rPr>
              <a:t>＝0，</a:t>
            </a:r>
            <a:r>
              <a:rPr sz="2000" i="1">
                <a:sym typeface="+mn-ea"/>
              </a:rPr>
              <a:t>K</a:t>
            </a:r>
            <a:r>
              <a:rPr sz="2000">
                <a:sym typeface="+mn-ea"/>
              </a:rPr>
              <a:t>＝1时，时钟脉冲</a:t>
            </a:r>
            <a:r>
              <a:rPr sz="2000" i="1">
                <a:sym typeface="+mn-ea"/>
              </a:rPr>
              <a:t>CP</a:t>
            </a:r>
            <a:r>
              <a:rPr sz="2000">
                <a:sym typeface="+mn-ea"/>
              </a:rPr>
              <a:t>来到后，Q</a:t>
            </a:r>
            <a:r>
              <a:rPr sz="2000" baseline="30000">
                <a:sym typeface="+mn-ea"/>
              </a:rPr>
              <a:t>n+1</a:t>
            </a:r>
            <a:r>
              <a:rPr sz="2000">
                <a:sym typeface="+mn-ea"/>
              </a:rPr>
              <a:t>＝0，   </a:t>
            </a:r>
            <a:r>
              <a:rPr sz="2000" baseline="30000">
                <a:sym typeface="+mn-ea"/>
              </a:rPr>
              <a:t>n+1</a:t>
            </a:r>
            <a:r>
              <a:rPr sz="2000">
                <a:sym typeface="+mn-ea"/>
              </a:rPr>
              <a:t>=1,触发器置0；</a:t>
            </a:r>
            <a:endParaRPr sz="2000">
              <a:sym typeface="+mn-ea"/>
            </a:endParaRPr>
          </a:p>
          <a:p>
            <a:pPr marL="0" indent="0">
              <a:buNone/>
            </a:pPr>
            <a:r>
              <a:rPr sz="2000">
                <a:sym typeface="+mn-ea"/>
              </a:rPr>
              <a:t>    当</a:t>
            </a:r>
            <a:r>
              <a:rPr sz="2000" i="1">
                <a:sym typeface="+mn-ea"/>
              </a:rPr>
              <a:t>J</a:t>
            </a:r>
            <a:r>
              <a:rPr sz="2000">
                <a:sym typeface="+mn-ea"/>
              </a:rPr>
              <a:t>＝1，</a:t>
            </a:r>
            <a:r>
              <a:rPr sz="2000" i="1">
                <a:sym typeface="+mn-ea"/>
              </a:rPr>
              <a:t>K</a:t>
            </a:r>
            <a:r>
              <a:rPr sz="2000">
                <a:sym typeface="+mn-ea"/>
              </a:rPr>
              <a:t>＝0时，时钟脉冲</a:t>
            </a:r>
            <a:r>
              <a:rPr sz="2000" i="1">
                <a:sym typeface="+mn-ea"/>
              </a:rPr>
              <a:t>CP</a:t>
            </a:r>
            <a:r>
              <a:rPr sz="2000">
                <a:sym typeface="+mn-ea"/>
              </a:rPr>
              <a:t>来到后，Q</a:t>
            </a:r>
            <a:r>
              <a:rPr sz="2000" baseline="30000">
                <a:sym typeface="+mn-ea"/>
              </a:rPr>
              <a:t>n+1</a:t>
            </a:r>
            <a:r>
              <a:rPr sz="2000">
                <a:sym typeface="+mn-ea"/>
              </a:rPr>
              <a:t>＝1，   </a:t>
            </a:r>
            <a:r>
              <a:rPr sz="2000" baseline="30000">
                <a:sym typeface="+mn-ea"/>
              </a:rPr>
              <a:t>n+1</a:t>
            </a:r>
            <a:r>
              <a:rPr sz="2000">
                <a:sym typeface="+mn-ea"/>
              </a:rPr>
              <a:t>=0,触发器置1；</a:t>
            </a:r>
            <a:endParaRPr sz="2000">
              <a:sym typeface="+mn-ea"/>
            </a:endParaRPr>
          </a:p>
          <a:p>
            <a:pPr marL="0" indent="0">
              <a:buNone/>
            </a:pPr>
            <a:r>
              <a:rPr sz="2000">
                <a:sym typeface="+mn-ea"/>
              </a:rPr>
              <a:t>    当</a:t>
            </a:r>
            <a:r>
              <a:rPr sz="2000" i="1">
                <a:sym typeface="+mn-ea"/>
              </a:rPr>
              <a:t>J</a:t>
            </a:r>
            <a:r>
              <a:rPr sz="2000">
                <a:sym typeface="+mn-ea"/>
              </a:rPr>
              <a:t>＝0，</a:t>
            </a:r>
            <a:r>
              <a:rPr sz="2000" i="1">
                <a:sym typeface="+mn-ea"/>
              </a:rPr>
              <a:t>K</a:t>
            </a:r>
            <a:r>
              <a:rPr sz="2000">
                <a:sym typeface="+mn-ea"/>
              </a:rPr>
              <a:t>＝0时，时钟脉冲</a:t>
            </a:r>
            <a:r>
              <a:rPr sz="2000" i="1">
                <a:sym typeface="+mn-ea"/>
              </a:rPr>
              <a:t>CP</a:t>
            </a:r>
            <a:r>
              <a:rPr sz="2000">
                <a:sym typeface="+mn-ea"/>
              </a:rPr>
              <a:t>来到后，Q</a:t>
            </a:r>
            <a:r>
              <a:rPr sz="2000" baseline="30000">
                <a:sym typeface="+mn-ea"/>
              </a:rPr>
              <a:t>n+1</a:t>
            </a:r>
            <a:r>
              <a:rPr sz="2000">
                <a:sym typeface="+mn-ea"/>
              </a:rPr>
              <a:t>＝Q</a:t>
            </a:r>
            <a:r>
              <a:rPr sz="2000" baseline="30000">
                <a:sym typeface="+mn-ea"/>
              </a:rPr>
              <a:t>n</a:t>
            </a:r>
            <a:r>
              <a:rPr sz="2000">
                <a:sym typeface="+mn-ea"/>
              </a:rPr>
              <a:t>，  </a:t>
            </a:r>
            <a:r>
              <a:rPr sz="2000" baseline="30000">
                <a:sym typeface="+mn-ea"/>
              </a:rPr>
              <a:t>n+1</a:t>
            </a:r>
            <a:r>
              <a:rPr sz="2000">
                <a:sym typeface="+mn-ea"/>
              </a:rPr>
              <a:t>=   </a:t>
            </a:r>
            <a:r>
              <a:rPr sz="2000" baseline="30000">
                <a:sym typeface="+mn-ea"/>
              </a:rPr>
              <a:t>n</a:t>
            </a:r>
            <a:r>
              <a:rPr sz="2000">
                <a:sym typeface="+mn-ea"/>
              </a:rPr>
              <a:t>，触发器保持原来状态；</a:t>
            </a:r>
            <a:endParaRPr sz="2000">
              <a:sym typeface="+mn-ea"/>
            </a:endParaRPr>
          </a:p>
          <a:p>
            <a:pPr marL="0" indent="0">
              <a:buNone/>
            </a:pPr>
            <a:r>
              <a:rPr sz="2000">
                <a:sym typeface="+mn-ea"/>
              </a:rPr>
              <a:t>    当</a:t>
            </a:r>
            <a:r>
              <a:rPr sz="2000" i="1">
                <a:sym typeface="+mn-ea"/>
              </a:rPr>
              <a:t>J</a:t>
            </a:r>
            <a:r>
              <a:rPr sz="2000">
                <a:sym typeface="+mn-ea"/>
              </a:rPr>
              <a:t>＝1，</a:t>
            </a:r>
            <a:r>
              <a:rPr sz="2000" i="1">
                <a:sym typeface="+mn-ea"/>
              </a:rPr>
              <a:t>K</a:t>
            </a:r>
            <a:r>
              <a:rPr sz="2000">
                <a:sym typeface="+mn-ea"/>
              </a:rPr>
              <a:t>＝1时，时钟脉冲</a:t>
            </a:r>
            <a:r>
              <a:rPr sz="2000" i="1">
                <a:sym typeface="+mn-ea"/>
              </a:rPr>
              <a:t>CP</a:t>
            </a:r>
            <a:r>
              <a:rPr sz="2000">
                <a:sym typeface="+mn-ea"/>
              </a:rPr>
              <a:t>来到后，Q</a:t>
            </a:r>
            <a:r>
              <a:rPr sz="2000" baseline="30000">
                <a:sym typeface="+mn-ea"/>
              </a:rPr>
              <a:t>n+1</a:t>
            </a:r>
            <a:r>
              <a:rPr sz="2000">
                <a:sym typeface="+mn-ea"/>
              </a:rPr>
              <a:t>＝   </a:t>
            </a:r>
            <a:r>
              <a:rPr sz="2000" baseline="30000">
                <a:sym typeface="+mn-ea"/>
              </a:rPr>
              <a:t>n</a:t>
            </a:r>
            <a:r>
              <a:rPr sz="2000">
                <a:sym typeface="+mn-ea"/>
              </a:rPr>
              <a:t>，  </a:t>
            </a:r>
            <a:r>
              <a:rPr sz="2000" baseline="30000">
                <a:sym typeface="+mn-ea"/>
              </a:rPr>
              <a:t>n+1</a:t>
            </a:r>
            <a:r>
              <a:rPr sz="2000">
                <a:sym typeface="+mn-ea"/>
              </a:rPr>
              <a:t>=Q</a:t>
            </a:r>
            <a:r>
              <a:rPr sz="2000" baseline="30000">
                <a:sym typeface="+mn-ea"/>
              </a:rPr>
              <a:t>n</a:t>
            </a:r>
            <a:r>
              <a:rPr sz="2000">
                <a:sym typeface="+mn-ea"/>
              </a:rPr>
              <a:t>，触发器翻转。即若初态为0，则次态为1；若初态为1，则次态为0。说明每加入一个时钟脉冲，触发器的状态就翻转一次，这种功能又称为计数功能。</a:t>
            </a:r>
            <a:endParaRPr sz="2000">
              <a:sym typeface="+mn-ea"/>
            </a:endParaRPr>
          </a:p>
          <a:p>
            <a:pPr marL="0" indent="0">
              <a:buNone/>
            </a:pPr>
            <a:r>
              <a:rPr sz="2000">
                <a:sym typeface="+mn-ea"/>
              </a:rPr>
              <a:t>     根据特性表列出逻辑表达式并化简，得到特性方程：Q</a:t>
            </a:r>
            <a:r>
              <a:rPr sz="2000" baseline="30000">
                <a:sym typeface="+mn-ea"/>
              </a:rPr>
              <a:t>n+1</a:t>
            </a:r>
            <a:r>
              <a:rPr sz="2000">
                <a:sym typeface="+mn-ea"/>
              </a:rPr>
              <a:t>＝</a:t>
            </a:r>
            <a:r>
              <a:rPr sz="2000" i="1">
                <a:sym typeface="+mn-ea"/>
              </a:rPr>
              <a:t>J</a:t>
            </a:r>
            <a:r>
              <a:rPr sz="2000">
                <a:sym typeface="+mn-ea"/>
              </a:rPr>
              <a:t>   </a:t>
            </a:r>
            <a:r>
              <a:rPr sz="2000" baseline="30000">
                <a:sym typeface="+mn-ea"/>
              </a:rPr>
              <a:t>n</a:t>
            </a:r>
            <a:r>
              <a:rPr sz="2000">
                <a:sym typeface="+mn-ea"/>
              </a:rPr>
              <a:t>＋   Q</a:t>
            </a:r>
            <a:r>
              <a:rPr sz="2000" baseline="30000">
                <a:sym typeface="+mn-ea"/>
              </a:rPr>
              <a:t>n</a:t>
            </a:r>
            <a:r>
              <a:rPr sz="2000">
                <a:sym typeface="+mn-ea"/>
              </a:rPr>
              <a:t>。可以看出</a:t>
            </a:r>
            <a:r>
              <a:rPr sz="2000" i="1">
                <a:sym typeface="+mn-ea"/>
              </a:rPr>
              <a:t>JK</a:t>
            </a:r>
            <a:r>
              <a:rPr sz="2000">
                <a:sym typeface="+mn-ea"/>
              </a:rPr>
              <a:t>触发器输入状态的任意组合都是允许的，而且在</a:t>
            </a:r>
            <a:r>
              <a:rPr sz="2000" i="1">
                <a:sym typeface="+mn-ea"/>
              </a:rPr>
              <a:t>CP</a:t>
            </a:r>
            <a:r>
              <a:rPr sz="2000">
                <a:sym typeface="+mn-ea"/>
              </a:rPr>
              <a:t>到来后，触发器的状态总是确定的。</a:t>
            </a:r>
            <a:endParaRPr sz="2000">
              <a:sym typeface="+mn-ea"/>
            </a:endParaRPr>
          </a:p>
        </p:txBody>
      </p:sp>
      <p:graphicFrame>
        <p:nvGraphicFramePr>
          <p:cNvPr id="5" name="对象 -2147482426"/>
          <p:cNvGraphicFramePr>
            <a:graphicFrameLocks noChangeAspect="1"/>
          </p:cNvGraphicFramePr>
          <p:nvPr/>
        </p:nvGraphicFramePr>
        <p:xfrm>
          <a:off x="7188200" y="1868170"/>
          <a:ext cx="301625" cy="477520"/>
        </p:xfrm>
        <a:graphic>
          <a:graphicData uri="http://schemas.openxmlformats.org/presentationml/2006/ole">
            <mc:AlternateContent xmlns:mc="http://schemas.openxmlformats.org/markup-compatibility/2006">
              <mc:Choice xmlns:v="urn:schemas-microsoft-com:vml" Requires="v">
                <p:oleObj spid="_x0000_s3076" name="" r:id="rId1" imgW="152400" imgH="241300" progId="Equation.3">
                  <p:embed/>
                </p:oleObj>
              </mc:Choice>
              <mc:Fallback>
                <p:oleObj name="" r:id="rId1" imgW="152400" imgH="241300" progId="Equation.3">
                  <p:embed/>
                  <p:pic>
                    <p:nvPicPr>
                      <p:cNvPr id="0" name="图片 3075"/>
                      <p:cNvPicPr/>
                      <p:nvPr/>
                    </p:nvPicPr>
                    <p:blipFill>
                      <a:blip r:embed="rId2"/>
                      <a:stretch>
                        <a:fillRect/>
                      </a:stretch>
                    </p:blipFill>
                    <p:spPr>
                      <a:xfrm>
                        <a:off x="7188200" y="1868170"/>
                        <a:ext cx="301625" cy="477520"/>
                      </a:xfrm>
                      <a:prstGeom prst="rect">
                        <a:avLst/>
                      </a:prstGeom>
                      <a:noFill/>
                      <a:ln w="38100">
                        <a:noFill/>
                        <a:miter/>
                      </a:ln>
                    </p:spPr>
                  </p:pic>
                </p:oleObj>
              </mc:Fallback>
            </mc:AlternateContent>
          </a:graphicData>
        </a:graphic>
      </p:graphicFrame>
      <p:graphicFrame>
        <p:nvGraphicFramePr>
          <p:cNvPr id="6" name="对象 -2147482426"/>
          <p:cNvGraphicFramePr>
            <a:graphicFrameLocks noChangeAspect="1"/>
          </p:cNvGraphicFramePr>
          <p:nvPr/>
        </p:nvGraphicFramePr>
        <p:xfrm>
          <a:off x="7188200" y="2345690"/>
          <a:ext cx="301625" cy="477520"/>
        </p:xfrm>
        <a:graphic>
          <a:graphicData uri="http://schemas.openxmlformats.org/presentationml/2006/ole">
            <mc:AlternateContent xmlns:mc="http://schemas.openxmlformats.org/markup-compatibility/2006">
              <mc:Choice xmlns:v="urn:schemas-microsoft-com:vml" Requires="v">
                <p:oleObj spid="_x0000_s7" name="" r:id="rId3" imgW="152400" imgH="241300" progId="Equation.3">
                  <p:embed/>
                </p:oleObj>
              </mc:Choice>
              <mc:Fallback>
                <p:oleObj name="" r:id="rId3" imgW="152400" imgH="241300" progId="Equation.3">
                  <p:embed/>
                  <p:pic>
                    <p:nvPicPr>
                      <p:cNvPr id="0" name="图片 3075"/>
                      <p:cNvPicPr/>
                      <p:nvPr/>
                    </p:nvPicPr>
                    <p:blipFill>
                      <a:blip r:embed="rId2"/>
                      <a:stretch>
                        <a:fillRect/>
                      </a:stretch>
                    </p:blipFill>
                    <p:spPr>
                      <a:xfrm>
                        <a:off x="7188200" y="2345690"/>
                        <a:ext cx="301625" cy="477520"/>
                      </a:xfrm>
                      <a:prstGeom prst="rect">
                        <a:avLst/>
                      </a:prstGeom>
                      <a:noFill/>
                      <a:ln w="38100">
                        <a:noFill/>
                        <a:miter/>
                      </a:ln>
                    </p:spPr>
                  </p:pic>
                </p:oleObj>
              </mc:Fallback>
            </mc:AlternateContent>
          </a:graphicData>
        </a:graphic>
      </p:graphicFrame>
      <p:graphicFrame>
        <p:nvGraphicFramePr>
          <p:cNvPr id="8" name="对象 -2147482426"/>
          <p:cNvGraphicFramePr>
            <a:graphicFrameLocks noChangeAspect="1"/>
          </p:cNvGraphicFramePr>
          <p:nvPr/>
        </p:nvGraphicFramePr>
        <p:xfrm>
          <a:off x="7355840" y="2945765"/>
          <a:ext cx="301625" cy="477520"/>
        </p:xfrm>
        <a:graphic>
          <a:graphicData uri="http://schemas.openxmlformats.org/presentationml/2006/ole">
            <mc:AlternateContent xmlns:mc="http://schemas.openxmlformats.org/markup-compatibility/2006">
              <mc:Choice xmlns:v="urn:schemas-microsoft-com:vml" Requires="v">
                <p:oleObj spid="_x0000_s9" name="" r:id="rId4" imgW="152400" imgH="241300" progId="Equation.3">
                  <p:embed/>
                </p:oleObj>
              </mc:Choice>
              <mc:Fallback>
                <p:oleObj name="" r:id="rId4" imgW="152400" imgH="241300" progId="Equation.3">
                  <p:embed/>
                  <p:pic>
                    <p:nvPicPr>
                      <p:cNvPr id="0" name="图片 3075"/>
                      <p:cNvPicPr/>
                      <p:nvPr/>
                    </p:nvPicPr>
                    <p:blipFill>
                      <a:blip r:embed="rId2"/>
                      <a:stretch>
                        <a:fillRect/>
                      </a:stretch>
                    </p:blipFill>
                    <p:spPr>
                      <a:xfrm>
                        <a:off x="7355840" y="2945765"/>
                        <a:ext cx="301625" cy="477520"/>
                      </a:xfrm>
                      <a:prstGeom prst="rect">
                        <a:avLst/>
                      </a:prstGeom>
                      <a:noFill/>
                      <a:ln w="38100">
                        <a:noFill/>
                        <a:miter/>
                      </a:ln>
                    </p:spPr>
                  </p:pic>
                </p:oleObj>
              </mc:Fallback>
            </mc:AlternateContent>
          </a:graphicData>
        </a:graphic>
      </p:graphicFrame>
      <p:graphicFrame>
        <p:nvGraphicFramePr>
          <p:cNvPr id="10" name="对象 -2147482426"/>
          <p:cNvGraphicFramePr>
            <a:graphicFrameLocks noChangeAspect="1"/>
          </p:cNvGraphicFramePr>
          <p:nvPr/>
        </p:nvGraphicFramePr>
        <p:xfrm>
          <a:off x="7355840" y="3423285"/>
          <a:ext cx="301625" cy="477520"/>
        </p:xfrm>
        <a:graphic>
          <a:graphicData uri="http://schemas.openxmlformats.org/presentationml/2006/ole">
            <mc:AlternateContent xmlns:mc="http://schemas.openxmlformats.org/markup-compatibility/2006">
              <mc:Choice xmlns:v="urn:schemas-microsoft-com:vml" Requires="v">
                <p:oleObj spid="_x0000_s11" name="" r:id="rId5" imgW="152400" imgH="241300" progId="Equation.3">
                  <p:embed/>
                </p:oleObj>
              </mc:Choice>
              <mc:Fallback>
                <p:oleObj name="" r:id="rId5" imgW="152400" imgH="241300" progId="Equation.3">
                  <p:embed/>
                  <p:pic>
                    <p:nvPicPr>
                      <p:cNvPr id="0" name="图片 3075"/>
                      <p:cNvPicPr/>
                      <p:nvPr/>
                    </p:nvPicPr>
                    <p:blipFill>
                      <a:blip r:embed="rId2"/>
                      <a:stretch>
                        <a:fillRect/>
                      </a:stretch>
                    </p:blipFill>
                    <p:spPr>
                      <a:xfrm>
                        <a:off x="7355840" y="3423285"/>
                        <a:ext cx="301625" cy="477520"/>
                      </a:xfrm>
                      <a:prstGeom prst="rect">
                        <a:avLst/>
                      </a:prstGeom>
                      <a:noFill/>
                      <a:ln w="38100">
                        <a:noFill/>
                        <a:miter/>
                      </a:ln>
                    </p:spPr>
                  </p:pic>
                </p:oleObj>
              </mc:Fallback>
            </mc:AlternateContent>
          </a:graphicData>
        </a:graphic>
      </p:graphicFrame>
      <p:graphicFrame>
        <p:nvGraphicFramePr>
          <p:cNvPr id="12" name="对象 -2147482525"/>
          <p:cNvGraphicFramePr>
            <a:graphicFrameLocks noChangeAspect="1"/>
          </p:cNvGraphicFramePr>
          <p:nvPr/>
        </p:nvGraphicFramePr>
        <p:xfrm>
          <a:off x="8410575" y="4787900"/>
          <a:ext cx="247650" cy="392430"/>
        </p:xfrm>
        <a:graphic>
          <a:graphicData uri="http://schemas.openxmlformats.org/presentationml/2006/ole">
            <mc:AlternateContent xmlns:mc="http://schemas.openxmlformats.org/markup-compatibility/2006">
              <mc:Choice xmlns:v="urn:schemas-microsoft-com:vml" Requires="v">
                <p:oleObj spid="_x0000_s13" name="" r:id="rId6" imgW="152400" imgH="241300" progId="Equation.3">
                  <p:embed/>
                </p:oleObj>
              </mc:Choice>
              <mc:Fallback>
                <p:oleObj name="" r:id="rId6" imgW="152400" imgH="241300" progId="Equation.3">
                  <p:embed/>
                  <p:pic>
                    <p:nvPicPr>
                      <p:cNvPr id="0" name="图片 11"/>
                      <p:cNvPicPr/>
                      <p:nvPr/>
                    </p:nvPicPr>
                    <p:blipFill>
                      <a:blip r:embed="rId7"/>
                      <a:stretch>
                        <a:fillRect/>
                      </a:stretch>
                    </p:blipFill>
                    <p:spPr>
                      <a:xfrm>
                        <a:off x="8410575" y="4787900"/>
                        <a:ext cx="247650" cy="392430"/>
                      </a:xfrm>
                      <a:prstGeom prst="rect">
                        <a:avLst/>
                      </a:prstGeom>
                      <a:noFill/>
                      <a:ln w="38100">
                        <a:noFill/>
                        <a:miter/>
                      </a:ln>
                    </p:spPr>
                  </p:pic>
                </p:oleObj>
              </mc:Fallback>
            </mc:AlternateContent>
          </a:graphicData>
        </a:graphic>
      </p:graphicFrame>
      <p:graphicFrame>
        <p:nvGraphicFramePr>
          <p:cNvPr id="14" name="对象 -2147482524"/>
          <p:cNvGraphicFramePr>
            <a:graphicFrameLocks noChangeAspect="1"/>
          </p:cNvGraphicFramePr>
          <p:nvPr/>
        </p:nvGraphicFramePr>
        <p:xfrm>
          <a:off x="9082405" y="4787900"/>
          <a:ext cx="317500" cy="392430"/>
        </p:xfrm>
        <a:graphic>
          <a:graphicData uri="http://schemas.openxmlformats.org/presentationml/2006/ole">
            <mc:AlternateContent xmlns:mc="http://schemas.openxmlformats.org/markup-compatibility/2006">
              <mc:Choice xmlns:v="urn:schemas-microsoft-com:vml" Requires="v">
                <p:oleObj spid="_x0000_s15" name="" r:id="rId8" imgW="165100" imgH="203200" progId="Equation.3">
                  <p:embed/>
                </p:oleObj>
              </mc:Choice>
              <mc:Fallback>
                <p:oleObj name="" r:id="rId8" imgW="165100" imgH="203200" progId="Equation.3">
                  <p:embed/>
                  <p:pic>
                    <p:nvPicPr>
                      <p:cNvPr id="0" name="图片 12"/>
                      <p:cNvPicPr/>
                      <p:nvPr/>
                    </p:nvPicPr>
                    <p:blipFill>
                      <a:blip r:embed="rId9"/>
                      <a:stretch>
                        <a:fillRect/>
                      </a:stretch>
                    </p:blipFill>
                    <p:spPr>
                      <a:xfrm>
                        <a:off x="9082405" y="4787900"/>
                        <a:ext cx="317500" cy="392430"/>
                      </a:xfrm>
                      <a:prstGeom prst="rect">
                        <a:avLst/>
                      </a:prstGeom>
                      <a:noFill/>
                      <a:ln w="38100">
                        <a:noFill/>
                        <a:miter/>
                      </a:ln>
                    </p:spPr>
                  </p:pic>
                </p:oleObj>
              </mc:Fallback>
            </mc:AlternateContent>
          </a:graphicData>
        </a:graphic>
      </p:graphicFrame>
      <p:graphicFrame>
        <p:nvGraphicFramePr>
          <p:cNvPr id="16" name="对象 -2147482426"/>
          <p:cNvGraphicFramePr>
            <a:graphicFrameLocks noChangeAspect="1"/>
          </p:cNvGraphicFramePr>
          <p:nvPr/>
        </p:nvGraphicFramePr>
        <p:xfrm>
          <a:off x="8108950" y="2945765"/>
          <a:ext cx="301625" cy="477520"/>
        </p:xfrm>
        <a:graphic>
          <a:graphicData uri="http://schemas.openxmlformats.org/presentationml/2006/ole">
            <mc:AlternateContent xmlns:mc="http://schemas.openxmlformats.org/markup-compatibility/2006">
              <mc:Choice xmlns:v="urn:schemas-microsoft-com:vml" Requires="v">
                <p:oleObj spid="_x0000_s17" name="" r:id="rId10" imgW="152400" imgH="241300" progId="Equation.3">
                  <p:embed/>
                </p:oleObj>
              </mc:Choice>
              <mc:Fallback>
                <p:oleObj name="" r:id="rId10" imgW="152400" imgH="241300" progId="Equation.3">
                  <p:embed/>
                  <p:pic>
                    <p:nvPicPr>
                      <p:cNvPr id="0" name="图片 3075"/>
                      <p:cNvPicPr/>
                      <p:nvPr/>
                    </p:nvPicPr>
                    <p:blipFill>
                      <a:blip r:embed="rId2"/>
                      <a:stretch>
                        <a:fillRect/>
                      </a:stretch>
                    </p:blipFill>
                    <p:spPr>
                      <a:xfrm>
                        <a:off x="8108950" y="2945765"/>
                        <a:ext cx="301625" cy="477520"/>
                      </a:xfrm>
                      <a:prstGeom prst="rect">
                        <a:avLst/>
                      </a:prstGeom>
                      <a:noFill/>
                      <a:ln w="38100">
                        <a:noFill/>
                        <a:miter/>
                      </a:ln>
                    </p:spPr>
                  </p:pic>
                </p:oleObj>
              </mc:Fallback>
            </mc:AlternateContent>
          </a:graphicData>
        </a:graphic>
      </p:graphicFrame>
      <p:graphicFrame>
        <p:nvGraphicFramePr>
          <p:cNvPr id="18" name="对象 -2147482426"/>
          <p:cNvGraphicFramePr>
            <a:graphicFrameLocks noChangeAspect="1"/>
          </p:cNvGraphicFramePr>
          <p:nvPr/>
        </p:nvGraphicFramePr>
        <p:xfrm>
          <a:off x="6775450" y="3423285"/>
          <a:ext cx="301625" cy="477520"/>
        </p:xfrm>
        <a:graphic>
          <a:graphicData uri="http://schemas.openxmlformats.org/presentationml/2006/ole">
            <mc:AlternateContent xmlns:mc="http://schemas.openxmlformats.org/markup-compatibility/2006">
              <mc:Choice xmlns:v="urn:schemas-microsoft-com:vml" Requires="v">
                <p:oleObj spid="_x0000_s19" name="" r:id="rId11" imgW="152400" imgH="241300" progId="Equation.3">
                  <p:embed/>
                </p:oleObj>
              </mc:Choice>
              <mc:Fallback>
                <p:oleObj name="" r:id="rId11" imgW="152400" imgH="241300" progId="Equation.3">
                  <p:embed/>
                  <p:pic>
                    <p:nvPicPr>
                      <p:cNvPr id="0" name="图片 3075"/>
                      <p:cNvPicPr/>
                      <p:nvPr/>
                    </p:nvPicPr>
                    <p:blipFill>
                      <a:blip r:embed="rId2"/>
                      <a:stretch>
                        <a:fillRect/>
                      </a:stretch>
                    </p:blipFill>
                    <p:spPr>
                      <a:xfrm>
                        <a:off x="6775450" y="3423285"/>
                        <a:ext cx="301625" cy="477520"/>
                      </a:xfrm>
                      <a:prstGeom prst="rect">
                        <a:avLst/>
                      </a:prstGeom>
                      <a:noFill/>
                      <a:ln w="38100">
                        <a:noFill/>
                        <a:miter/>
                      </a:ln>
                    </p:spPr>
                  </p:pic>
                </p:oleObj>
              </mc:Fallback>
            </mc:AlternateContent>
          </a:graphicData>
        </a:graphic>
      </p:graphicFrame>
    </p:spTree>
    <p:custDataLst>
      <p:tags r:id="rId1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11.1.2常见触发器功能介绍</a:t>
            </a:r>
            <a:endParaRPr sz="2000"/>
          </a:p>
        </p:txBody>
      </p:sp>
      <p:sp>
        <p:nvSpPr>
          <p:cNvPr id="4" name="内容占位符 2"/>
          <p:cNvSpPr>
            <a:spLocks noGrp="1"/>
          </p:cNvSpPr>
          <p:nvPr/>
        </p:nvSpPr>
        <p:spPr>
          <a:xfrm>
            <a:off x="669925" y="1356995"/>
            <a:ext cx="10984865" cy="345249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  ４</a:t>
            </a:r>
            <a:r>
              <a:rPr lang="en-US" altLang="zh-CN" sz="2000">
                <a:sym typeface="+mn-ea"/>
              </a:rPr>
              <a:t>.</a:t>
            </a:r>
            <a:r>
              <a:rPr sz="2000" i="1">
                <a:sym typeface="+mn-ea"/>
              </a:rPr>
              <a:t>D</a:t>
            </a:r>
            <a:r>
              <a:rPr sz="2000">
                <a:sym typeface="+mn-ea"/>
              </a:rPr>
              <a:t>触发器</a:t>
            </a:r>
            <a:endParaRPr sz="2000">
              <a:sym typeface="+mn-ea"/>
            </a:endParaRPr>
          </a:p>
          <a:p>
            <a:pPr marL="0" indent="0">
              <a:buNone/>
            </a:pPr>
            <a:r>
              <a:rPr sz="2000">
                <a:sym typeface="+mn-ea"/>
              </a:rPr>
              <a:t>     </a:t>
            </a:r>
            <a:r>
              <a:rPr sz="2000" i="1">
                <a:sym typeface="+mn-ea"/>
              </a:rPr>
              <a:t>D</a:t>
            </a:r>
            <a:r>
              <a:rPr sz="2000">
                <a:sym typeface="+mn-ea"/>
              </a:rPr>
              <a:t>触发器也是一种边沿触发器，它的逻辑功能是在时钟脉冲</a:t>
            </a:r>
            <a:r>
              <a:rPr sz="2000" i="1">
                <a:sym typeface="+mn-ea"/>
              </a:rPr>
              <a:t>CP</a:t>
            </a:r>
            <a:r>
              <a:rPr sz="2000">
                <a:sym typeface="+mn-ea"/>
              </a:rPr>
              <a:t>的作用下，进行置1或置0。如图11-9所示为上升沿触发的</a:t>
            </a:r>
            <a:r>
              <a:rPr sz="2000" i="1">
                <a:sym typeface="+mn-ea"/>
              </a:rPr>
              <a:t>D</a:t>
            </a:r>
            <a:r>
              <a:rPr sz="2000">
                <a:sym typeface="+mn-ea"/>
              </a:rPr>
              <a:t>触发器的逻辑符号。</a:t>
            </a:r>
            <a:endParaRPr sz="2000">
              <a:sym typeface="+mn-ea"/>
            </a:endParaRPr>
          </a:p>
          <a:p>
            <a:pPr marL="0" indent="0">
              <a:buNone/>
            </a:pPr>
            <a:r>
              <a:rPr sz="2000">
                <a:sym typeface="+mn-ea"/>
              </a:rPr>
              <a:t>      当</a:t>
            </a:r>
            <a:r>
              <a:rPr sz="2000" i="1">
                <a:sym typeface="+mn-ea"/>
              </a:rPr>
              <a:t>D</a:t>
            </a:r>
            <a:r>
              <a:rPr sz="2000">
                <a:sym typeface="+mn-ea"/>
              </a:rPr>
              <a:t>＝0时，时钟脉冲</a:t>
            </a:r>
            <a:r>
              <a:rPr sz="2000" i="1">
                <a:sym typeface="+mn-ea"/>
              </a:rPr>
              <a:t>CP</a:t>
            </a:r>
            <a:r>
              <a:rPr sz="2000">
                <a:sym typeface="+mn-ea"/>
              </a:rPr>
              <a:t>到来后，Q</a:t>
            </a:r>
            <a:r>
              <a:rPr sz="2000" baseline="30000">
                <a:sym typeface="+mn-ea"/>
              </a:rPr>
              <a:t>n+1</a:t>
            </a:r>
            <a:r>
              <a:rPr sz="2000">
                <a:sym typeface="+mn-ea"/>
              </a:rPr>
              <a:t>＝0，   </a:t>
            </a:r>
            <a:r>
              <a:rPr sz="2000" baseline="30000">
                <a:sym typeface="+mn-ea"/>
              </a:rPr>
              <a:t>n+1</a:t>
            </a:r>
            <a:r>
              <a:rPr sz="2000">
                <a:sym typeface="+mn-ea"/>
              </a:rPr>
              <a:t>=1,触发器置0；</a:t>
            </a:r>
            <a:endParaRPr sz="2000">
              <a:sym typeface="+mn-ea"/>
            </a:endParaRPr>
          </a:p>
          <a:p>
            <a:pPr marL="0" indent="0">
              <a:buNone/>
            </a:pPr>
            <a:r>
              <a:rPr sz="2000">
                <a:sym typeface="+mn-ea"/>
              </a:rPr>
              <a:t>      当</a:t>
            </a:r>
            <a:r>
              <a:rPr sz="2000" i="1">
                <a:sym typeface="+mn-ea"/>
              </a:rPr>
              <a:t>D</a:t>
            </a:r>
            <a:r>
              <a:rPr sz="2000">
                <a:sym typeface="+mn-ea"/>
              </a:rPr>
              <a:t>＝1时，时钟脉冲</a:t>
            </a:r>
            <a:r>
              <a:rPr sz="2000" i="1">
                <a:sym typeface="+mn-ea"/>
              </a:rPr>
              <a:t>CP</a:t>
            </a:r>
            <a:r>
              <a:rPr sz="2000">
                <a:sym typeface="+mn-ea"/>
              </a:rPr>
              <a:t>到来后，Q</a:t>
            </a:r>
            <a:r>
              <a:rPr sz="2000" baseline="30000">
                <a:sym typeface="+mn-ea"/>
              </a:rPr>
              <a:t>n+1</a:t>
            </a:r>
            <a:r>
              <a:rPr sz="2000">
                <a:sym typeface="+mn-ea"/>
              </a:rPr>
              <a:t>＝1，   </a:t>
            </a:r>
            <a:r>
              <a:rPr sz="2000" baseline="30000">
                <a:sym typeface="+mn-ea"/>
              </a:rPr>
              <a:t>n+1</a:t>
            </a:r>
            <a:r>
              <a:rPr sz="2000">
                <a:sym typeface="+mn-ea"/>
              </a:rPr>
              <a:t>=0,触发器置1。</a:t>
            </a:r>
            <a:endParaRPr sz="2000">
              <a:sym typeface="+mn-ea"/>
            </a:endParaRPr>
          </a:p>
          <a:p>
            <a:pPr marL="0" indent="0">
              <a:buNone/>
            </a:pPr>
            <a:r>
              <a:rPr sz="2000">
                <a:sym typeface="+mn-ea"/>
              </a:rPr>
              <a:t>            为异步置位端，      为异步复位端。</a:t>
            </a:r>
            <a:endParaRPr sz="2000">
              <a:sym typeface="+mn-ea"/>
            </a:endParaRPr>
          </a:p>
          <a:p>
            <a:pPr marL="0" indent="0">
              <a:buNone/>
            </a:pPr>
            <a:r>
              <a:rPr sz="2000">
                <a:sym typeface="+mn-ea"/>
              </a:rPr>
              <a:t>      由特性表可以得出</a:t>
            </a:r>
            <a:r>
              <a:rPr sz="2000" i="1">
                <a:sym typeface="+mn-ea"/>
              </a:rPr>
              <a:t>D</a:t>
            </a:r>
            <a:r>
              <a:rPr sz="2000">
                <a:sym typeface="+mn-ea"/>
              </a:rPr>
              <a:t>触发器得特性方程：Q</a:t>
            </a:r>
            <a:r>
              <a:rPr sz="2000" baseline="30000">
                <a:sym typeface="+mn-ea"/>
              </a:rPr>
              <a:t>n+1</a:t>
            </a:r>
            <a:r>
              <a:rPr sz="2000">
                <a:sym typeface="+mn-ea"/>
              </a:rPr>
              <a:t>＝</a:t>
            </a:r>
            <a:r>
              <a:rPr sz="2000" i="1">
                <a:sym typeface="+mn-ea"/>
              </a:rPr>
              <a:t>D</a:t>
            </a:r>
            <a:r>
              <a:rPr sz="2000">
                <a:sym typeface="+mn-ea"/>
              </a:rPr>
              <a:t>。</a:t>
            </a:r>
            <a:endParaRPr sz="2000">
              <a:sym typeface="+mn-ea"/>
            </a:endParaRPr>
          </a:p>
        </p:txBody>
      </p:sp>
      <p:graphicFrame>
        <p:nvGraphicFramePr>
          <p:cNvPr id="5" name="对象 -2147482523"/>
          <p:cNvGraphicFramePr>
            <a:graphicFrameLocks noChangeAspect="1"/>
          </p:cNvGraphicFramePr>
          <p:nvPr/>
        </p:nvGraphicFramePr>
        <p:xfrm>
          <a:off x="6650990" y="2795905"/>
          <a:ext cx="287655" cy="455295"/>
        </p:xfrm>
        <a:graphic>
          <a:graphicData uri="http://schemas.openxmlformats.org/presentationml/2006/ole">
            <mc:AlternateContent xmlns:mc="http://schemas.openxmlformats.org/markup-compatibility/2006">
              <mc:Choice xmlns:v="urn:schemas-microsoft-com:vml" Requires="v">
                <p:oleObj spid="_x0000_s3076" name="" r:id="rId1" imgW="152400" imgH="241300" progId="Equation.3">
                  <p:embed/>
                </p:oleObj>
              </mc:Choice>
              <mc:Fallback>
                <p:oleObj name="" r:id="rId1" imgW="152400" imgH="241300" progId="Equation.3">
                  <p:embed/>
                  <p:pic>
                    <p:nvPicPr>
                      <p:cNvPr id="0" name="图片 3075"/>
                      <p:cNvPicPr/>
                      <p:nvPr/>
                    </p:nvPicPr>
                    <p:blipFill>
                      <a:blip r:embed="rId2"/>
                      <a:stretch>
                        <a:fillRect/>
                      </a:stretch>
                    </p:blipFill>
                    <p:spPr>
                      <a:xfrm>
                        <a:off x="6650990" y="2795905"/>
                        <a:ext cx="287655" cy="455295"/>
                      </a:xfrm>
                      <a:prstGeom prst="rect">
                        <a:avLst/>
                      </a:prstGeom>
                      <a:noFill/>
                      <a:ln w="38100">
                        <a:noFill/>
                        <a:miter/>
                      </a:ln>
                    </p:spPr>
                  </p:pic>
                </p:oleObj>
              </mc:Fallback>
            </mc:AlternateContent>
          </a:graphicData>
        </a:graphic>
      </p:graphicFrame>
      <p:graphicFrame>
        <p:nvGraphicFramePr>
          <p:cNvPr id="6" name="对象 -2147482523"/>
          <p:cNvGraphicFramePr>
            <a:graphicFrameLocks noChangeAspect="1"/>
          </p:cNvGraphicFramePr>
          <p:nvPr/>
        </p:nvGraphicFramePr>
        <p:xfrm>
          <a:off x="6589395" y="3251200"/>
          <a:ext cx="287655" cy="455295"/>
        </p:xfrm>
        <a:graphic>
          <a:graphicData uri="http://schemas.openxmlformats.org/presentationml/2006/ole">
            <mc:AlternateContent xmlns:mc="http://schemas.openxmlformats.org/markup-compatibility/2006">
              <mc:Choice xmlns:v="urn:schemas-microsoft-com:vml" Requires="v">
                <p:oleObj spid="_x0000_s7" name="" r:id="rId3" imgW="152400" imgH="241300" progId="Equation.3">
                  <p:embed/>
                </p:oleObj>
              </mc:Choice>
              <mc:Fallback>
                <p:oleObj name="" r:id="rId3" imgW="152400" imgH="241300" progId="Equation.3">
                  <p:embed/>
                  <p:pic>
                    <p:nvPicPr>
                      <p:cNvPr id="0" name="图片 3075"/>
                      <p:cNvPicPr/>
                      <p:nvPr/>
                    </p:nvPicPr>
                    <p:blipFill>
                      <a:blip r:embed="rId2"/>
                      <a:stretch>
                        <a:fillRect/>
                      </a:stretch>
                    </p:blipFill>
                    <p:spPr>
                      <a:xfrm>
                        <a:off x="6589395" y="3251200"/>
                        <a:ext cx="287655" cy="455295"/>
                      </a:xfrm>
                      <a:prstGeom prst="rect">
                        <a:avLst/>
                      </a:prstGeom>
                      <a:noFill/>
                      <a:ln w="38100">
                        <a:noFill/>
                        <a:miter/>
                      </a:ln>
                    </p:spPr>
                  </p:pic>
                </p:oleObj>
              </mc:Fallback>
            </mc:AlternateContent>
          </a:graphicData>
        </a:graphic>
      </p:graphicFrame>
      <p:graphicFrame>
        <p:nvGraphicFramePr>
          <p:cNvPr id="8" name="对象 -2147482521"/>
          <p:cNvGraphicFramePr>
            <a:graphicFrameLocks noChangeAspect="1"/>
          </p:cNvGraphicFramePr>
          <p:nvPr/>
        </p:nvGraphicFramePr>
        <p:xfrm>
          <a:off x="1396365" y="3758565"/>
          <a:ext cx="434340" cy="492125"/>
        </p:xfrm>
        <a:graphic>
          <a:graphicData uri="http://schemas.openxmlformats.org/presentationml/2006/ole">
            <mc:AlternateContent xmlns:mc="http://schemas.openxmlformats.org/markup-compatibility/2006">
              <mc:Choice xmlns:v="urn:schemas-microsoft-com:vml" Requires="v">
                <p:oleObj spid="_x0000_s9" name="" r:id="rId4" imgW="190500" imgH="215900" progId="Equation.3">
                  <p:embed/>
                </p:oleObj>
              </mc:Choice>
              <mc:Fallback>
                <p:oleObj name="" r:id="rId4" imgW="190500" imgH="215900" progId="Equation.3">
                  <p:embed/>
                  <p:pic>
                    <p:nvPicPr>
                      <p:cNvPr id="0" name="图片 7"/>
                      <p:cNvPicPr/>
                      <p:nvPr/>
                    </p:nvPicPr>
                    <p:blipFill>
                      <a:blip r:embed="rId5"/>
                      <a:stretch>
                        <a:fillRect/>
                      </a:stretch>
                    </p:blipFill>
                    <p:spPr>
                      <a:xfrm>
                        <a:off x="1396365" y="3758565"/>
                        <a:ext cx="434340" cy="492125"/>
                      </a:xfrm>
                      <a:prstGeom prst="rect">
                        <a:avLst/>
                      </a:prstGeom>
                      <a:noFill/>
                      <a:ln w="38100">
                        <a:noFill/>
                        <a:miter/>
                      </a:ln>
                    </p:spPr>
                  </p:pic>
                </p:oleObj>
              </mc:Fallback>
            </mc:AlternateContent>
          </a:graphicData>
        </a:graphic>
      </p:graphicFrame>
      <p:graphicFrame>
        <p:nvGraphicFramePr>
          <p:cNvPr id="10" name="对象 -2147482520"/>
          <p:cNvGraphicFramePr>
            <a:graphicFrameLocks noChangeAspect="1"/>
          </p:cNvGraphicFramePr>
          <p:nvPr/>
        </p:nvGraphicFramePr>
        <p:xfrm>
          <a:off x="3751580" y="3815080"/>
          <a:ext cx="462280" cy="435610"/>
        </p:xfrm>
        <a:graphic>
          <a:graphicData uri="http://schemas.openxmlformats.org/presentationml/2006/ole">
            <mc:AlternateContent xmlns:mc="http://schemas.openxmlformats.org/markup-compatibility/2006">
              <mc:Choice xmlns:v="urn:schemas-microsoft-com:vml" Requires="v">
                <p:oleObj spid="_x0000_s11" name="" r:id="rId6" imgW="215900" imgH="203200" progId="Equation.3">
                  <p:embed/>
                </p:oleObj>
              </mc:Choice>
              <mc:Fallback>
                <p:oleObj name="" r:id="rId6" imgW="215900" imgH="203200" progId="Equation.3">
                  <p:embed/>
                  <p:pic>
                    <p:nvPicPr>
                      <p:cNvPr id="0" name="图片 8"/>
                      <p:cNvPicPr/>
                      <p:nvPr/>
                    </p:nvPicPr>
                    <p:blipFill>
                      <a:blip r:embed="rId7"/>
                      <a:stretch>
                        <a:fillRect/>
                      </a:stretch>
                    </p:blipFill>
                    <p:spPr>
                      <a:xfrm>
                        <a:off x="3751580" y="3815080"/>
                        <a:ext cx="462280" cy="435610"/>
                      </a:xfrm>
                      <a:prstGeom prst="rect">
                        <a:avLst/>
                      </a:prstGeom>
                      <a:noFill/>
                      <a:ln w="38100">
                        <a:noFill/>
                        <a:miter/>
                      </a:ln>
                    </p:spPr>
                  </p:pic>
                </p:oleObj>
              </mc:Fallback>
            </mc:AlternateContent>
          </a:graphicData>
        </a:graphic>
      </p:graphicFrame>
      <p:pic>
        <p:nvPicPr>
          <p:cNvPr id="12" name="图片 11"/>
          <p:cNvPicPr>
            <a:picLocks noChangeAspect="1"/>
          </p:cNvPicPr>
          <p:nvPr/>
        </p:nvPicPr>
        <p:blipFill>
          <a:blip r:embed="rId8"/>
          <a:stretch>
            <a:fillRect/>
          </a:stretch>
        </p:blipFill>
        <p:spPr>
          <a:xfrm>
            <a:off x="7820660" y="4019550"/>
            <a:ext cx="3255010" cy="2126615"/>
          </a:xfrm>
          <a:prstGeom prst="rect">
            <a:avLst/>
          </a:prstGeom>
        </p:spPr>
      </p:pic>
    </p:spTree>
    <p:custDataLst>
      <p:tags r:id="rId9"/>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    常见触发器功能介绍</a:t>
            </a:r>
            <a:endParaRPr sz="2000"/>
          </a:p>
        </p:txBody>
      </p:sp>
      <p:sp>
        <p:nvSpPr>
          <p:cNvPr id="4" name="内容占位符 2"/>
          <p:cNvSpPr>
            <a:spLocks noGrp="1"/>
          </p:cNvSpPr>
          <p:nvPr/>
        </p:nvSpPr>
        <p:spPr>
          <a:xfrm>
            <a:off x="669925" y="1356995"/>
            <a:ext cx="10984865" cy="19862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5. </a:t>
            </a:r>
            <a:r>
              <a:rPr sz="2000">
                <a:sym typeface="+mn-ea"/>
              </a:rPr>
              <a:t>T触发器</a:t>
            </a:r>
            <a:endParaRPr sz="2000">
              <a:sym typeface="+mn-ea"/>
            </a:endParaRPr>
          </a:p>
          <a:p>
            <a:pPr marL="0" indent="0">
              <a:buNone/>
            </a:pPr>
            <a:r>
              <a:rPr sz="2000">
                <a:sym typeface="+mn-ea"/>
              </a:rPr>
              <a:t>      T触发器也是一种边沿触发器，它的逻辑功能是在时钟脉冲</a:t>
            </a:r>
            <a:r>
              <a:rPr sz="2000" i="1">
                <a:sym typeface="+mn-ea"/>
              </a:rPr>
              <a:t>CP</a:t>
            </a:r>
            <a:r>
              <a:rPr sz="2000">
                <a:sym typeface="+mn-ea"/>
              </a:rPr>
              <a:t>的作用下保持和翻转（计数）功能。图11-10为下降沿触发的T触发器的逻辑符号。</a:t>
            </a:r>
            <a:endParaRPr sz="2000">
              <a:sym typeface="+mn-ea"/>
            </a:endParaRPr>
          </a:p>
          <a:p>
            <a:pPr marL="0" indent="0">
              <a:buNone/>
            </a:pPr>
            <a:r>
              <a:rPr sz="2000">
                <a:sym typeface="+mn-ea"/>
              </a:rPr>
              <a:t>      由特性表可以得出</a:t>
            </a:r>
            <a:r>
              <a:rPr sz="2000" i="1">
                <a:sym typeface="+mn-ea"/>
              </a:rPr>
              <a:t>T</a:t>
            </a:r>
            <a:r>
              <a:rPr sz="2000">
                <a:sym typeface="+mn-ea"/>
              </a:rPr>
              <a:t>触发器得特性方程：Q</a:t>
            </a:r>
            <a:r>
              <a:rPr sz="2000" baseline="30000">
                <a:sym typeface="+mn-ea"/>
              </a:rPr>
              <a:t>n+1</a:t>
            </a:r>
            <a:r>
              <a:rPr sz="2000">
                <a:sym typeface="+mn-ea"/>
              </a:rPr>
              <a:t>＝</a:t>
            </a:r>
            <a:r>
              <a:rPr sz="2000" i="1">
                <a:sym typeface="+mn-ea"/>
              </a:rPr>
              <a:t>T</a:t>
            </a:r>
            <a:r>
              <a:rPr sz="2000">
                <a:sym typeface="+mn-ea"/>
              </a:rPr>
              <a:t>   </a:t>
            </a:r>
            <a:r>
              <a:rPr sz="2000" baseline="30000">
                <a:sym typeface="+mn-ea"/>
              </a:rPr>
              <a:t>n</a:t>
            </a:r>
            <a:r>
              <a:rPr sz="2000">
                <a:sym typeface="+mn-ea"/>
              </a:rPr>
              <a:t>＋   </a:t>
            </a:r>
            <a:r>
              <a:rPr sz="2000" i="1">
                <a:sym typeface="+mn-ea"/>
              </a:rPr>
              <a:t>Q</a:t>
            </a:r>
            <a:r>
              <a:rPr sz="2000" baseline="30000">
                <a:sym typeface="+mn-ea"/>
              </a:rPr>
              <a:t>n</a:t>
            </a:r>
            <a:r>
              <a:rPr sz="2000">
                <a:sym typeface="+mn-ea"/>
              </a:rPr>
              <a:t>。</a:t>
            </a:r>
            <a:endParaRPr sz="2000">
              <a:sym typeface="+mn-ea"/>
            </a:endParaRPr>
          </a:p>
        </p:txBody>
      </p:sp>
      <p:graphicFrame>
        <p:nvGraphicFramePr>
          <p:cNvPr id="5" name="对象 -2147482514"/>
          <p:cNvGraphicFramePr>
            <a:graphicFrameLocks noChangeAspect="1"/>
          </p:cNvGraphicFramePr>
          <p:nvPr/>
        </p:nvGraphicFramePr>
        <p:xfrm>
          <a:off x="7092315" y="2771140"/>
          <a:ext cx="287655" cy="455295"/>
        </p:xfrm>
        <a:graphic>
          <a:graphicData uri="http://schemas.openxmlformats.org/presentationml/2006/ole">
            <mc:AlternateContent xmlns:mc="http://schemas.openxmlformats.org/markup-compatibility/2006">
              <mc:Choice xmlns:v="urn:schemas-microsoft-com:vml" Requires="v">
                <p:oleObj spid="_x0000_s13" name="" r:id="rId1" imgW="152400" imgH="241300" progId="Equation.3">
                  <p:embed/>
                </p:oleObj>
              </mc:Choice>
              <mc:Fallback>
                <p:oleObj name="" r:id="rId1" imgW="152400" imgH="241300" progId="Equation.3">
                  <p:embed/>
                  <p:pic>
                    <p:nvPicPr>
                      <p:cNvPr id="0" name="图片 12"/>
                      <p:cNvPicPr/>
                      <p:nvPr/>
                    </p:nvPicPr>
                    <p:blipFill>
                      <a:blip r:embed="rId2"/>
                      <a:stretch>
                        <a:fillRect/>
                      </a:stretch>
                    </p:blipFill>
                    <p:spPr>
                      <a:xfrm>
                        <a:off x="7092315" y="2771140"/>
                        <a:ext cx="287655" cy="455295"/>
                      </a:xfrm>
                      <a:prstGeom prst="rect">
                        <a:avLst/>
                      </a:prstGeom>
                      <a:noFill/>
                      <a:ln w="38100">
                        <a:noFill/>
                        <a:miter/>
                      </a:ln>
                    </p:spPr>
                  </p:pic>
                </p:oleObj>
              </mc:Fallback>
            </mc:AlternateContent>
          </a:graphicData>
        </a:graphic>
      </p:graphicFrame>
      <p:graphicFrame>
        <p:nvGraphicFramePr>
          <p:cNvPr id="6" name="对象 -2147482513"/>
          <p:cNvGraphicFramePr>
            <a:graphicFrameLocks noChangeAspect="1"/>
          </p:cNvGraphicFramePr>
          <p:nvPr/>
        </p:nvGraphicFramePr>
        <p:xfrm>
          <a:off x="7827645" y="2839085"/>
          <a:ext cx="219075" cy="318770"/>
        </p:xfrm>
        <a:graphic>
          <a:graphicData uri="http://schemas.openxmlformats.org/presentationml/2006/ole">
            <mc:AlternateContent xmlns:mc="http://schemas.openxmlformats.org/markup-compatibility/2006">
              <mc:Choice xmlns:v="urn:schemas-microsoft-com:vml" Requires="v">
                <p:oleObj spid="_x0000_s14" name="" r:id="rId3" imgW="139700" imgH="203200" progId="Equation.3">
                  <p:embed/>
                </p:oleObj>
              </mc:Choice>
              <mc:Fallback>
                <p:oleObj name="" r:id="rId3" imgW="139700" imgH="203200" progId="Equation.3">
                  <p:embed/>
                  <p:pic>
                    <p:nvPicPr>
                      <p:cNvPr id="0" name="图片 13"/>
                      <p:cNvPicPr/>
                      <p:nvPr/>
                    </p:nvPicPr>
                    <p:blipFill>
                      <a:blip r:embed="rId4"/>
                      <a:stretch>
                        <a:fillRect/>
                      </a:stretch>
                    </p:blipFill>
                    <p:spPr>
                      <a:xfrm>
                        <a:off x="7827645" y="2839085"/>
                        <a:ext cx="219075" cy="318770"/>
                      </a:xfrm>
                      <a:prstGeom prst="rect">
                        <a:avLst/>
                      </a:prstGeom>
                      <a:noFill/>
                      <a:ln w="38100">
                        <a:noFill/>
                        <a:miter/>
                      </a:ln>
                    </p:spPr>
                  </p:pic>
                </p:oleObj>
              </mc:Fallback>
            </mc:AlternateContent>
          </a:graphicData>
        </a:graphic>
      </p:graphicFrame>
      <p:pic>
        <p:nvPicPr>
          <p:cNvPr id="15" name="图片 14"/>
          <p:cNvPicPr>
            <a:picLocks noChangeAspect="1"/>
          </p:cNvPicPr>
          <p:nvPr/>
        </p:nvPicPr>
        <p:blipFill>
          <a:blip r:embed="rId5"/>
          <a:stretch>
            <a:fillRect/>
          </a:stretch>
        </p:blipFill>
        <p:spPr>
          <a:xfrm>
            <a:off x="4373880" y="3343275"/>
            <a:ext cx="3855720" cy="2313940"/>
          </a:xfrm>
          <a:prstGeom prst="rect">
            <a:avLst/>
          </a:prstGeom>
        </p:spPr>
      </p:pic>
    </p:spTree>
    <p:custDataLst>
      <p:tags r:id="rId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11.2.1   同步计数器</a:t>
            </a:r>
            <a:endParaRPr sz="2000">
              <a:sym typeface="+mn-ea"/>
            </a:endParaRPr>
          </a:p>
        </p:txBody>
      </p:sp>
      <p:sp>
        <p:nvSpPr>
          <p:cNvPr id="4" name="内容占位符 2"/>
          <p:cNvSpPr>
            <a:spLocks noGrp="1"/>
          </p:cNvSpPr>
          <p:nvPr/>
        </p:nvSpPr>
        <p:spPr>
          <a:xfrm>
            <a:off x="669925" y="1356995"/>
            <a:ext cx="10984865" cy="37363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在数字系统中使用得最多得时序电路之一就是计数器，它不仅能用于对时钟脉冲计数，还可以用于分频、定时、产生节拍脉冲和脉冲序列以及进行数字运算。</a:t>
            </a:r>
            <a:endParaRPr sz="2000">
              <a:sym typeface="+mn-ea"/>
            </a:endParaRPr>
          </a:p>
          <a:p>
            <a:pPr marL="0" indent="0">
              <a:buNone/>
            </a:pPr>
            <a:r>
              <a:rPr sz="2000">
                <a:sym typeface="+mn-ea"/>
              </a:rPr>
              <a:t>      触发器得种类繁多，如果按触发方式分，计数器可分为同步式和异步式。</a:t>
            </a:r>
            <a:endParaRPr sz="2000">
              <a:sym typeface="+mn-ea"/>
            </a:endParaRPr>
          </a:p>
          <a:p>
            <a:pPr marL="0" indent="0">
              <a:buNone/>
            </a:pPr>
            <a:r>
              <a:rPr sz="2000">
                <a:sym typeface="+mn-ea"/>
              </a:rPr>
              <a:t>      如果按计数过程中计数器的数字增减分类，又可以把计数器分为加法计数器、减法计数器和可逆计数器。</a:t>
            </a:r>
            <a:endParaRPr sz="2000">
              <a:sym typeface="+mn-ea"/>
            </a:endParaRPr>
          </a:p>
          <a:p>
            <a:pPr marL="0" indent="0">
              <a:buNone/>
            </a:pPr>
            <a:r>
              <a:rPr sz="2000">
                <a:sym typeface="+mn-ea"/>
              </a:rPr>
              <a:t>      由三个JK触发器构成的三位二进制同步加法计数器如图11-11所示，所有计数器是共用一个时钟脉冲的，因此它们将同时翻转。</a:t>
            </a:r>
            <a:endParaRPr sz="2000">
              <a:sym typeface="+mn-ea"/>
            </a:endParaRPr>
          </a:p>
        </p:txBody>
      </p:sp>
      <p:pic>
        <p:nvPicPr>
          <p:cNvPr id="7" name="图片 6"/>
          <p:cNvPicPr>
            <a:picLocks noChangeAspect="1"/>
          </p:cNvPicPr>
          <p:nvPr/>
        </p:nvPicPr>
        <p:blipFill>
          <a:blip r:embed="rId1"/>
          <a:stretch>
            <a:fillRect/>
          </a:stretch>
        </p:blipFill>
        <p:spPr>
          <a:xfrm>
            <a:off x="5944235" y="4236085"/>
            <a:ext cx="4885690" cy="2117725"/>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11.2.1 同步计数器</a:t>
            </a:r>
            <a:endParaRPr sz="2000">
              <a:sym typeface="+mn-ea"/>
            </a:endParaRPr>
          </a:p>
        </p:txBody>
      </p:sp>
      <p:sp>
        <p:nvSpPr>
          <p:cNvPr id="4" name="内容占位符 2"/>
          <p:cNvSpPr>
            <a:spLocks noGrp="1"/>
          </p:cNvSpPr>
          <p:nvPr/>
        </p:nvSpPr>
        <p:spPr>
          <a:xfrm>
            <a:off x="669925" y="1356995"/>
            <a:ext cx="11339195" cy="37363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（１）写控制端的逻辑表达式                                                                                 </a:t>
            </a:r>
            <a:endParaRPr sz="2000">
              <a:sym typeface="+mn-ea"/>
            </a:endParaRPr>
          </a:p>
          <a:p>
            <a:pPr marL="0" indent="0">
              <a:buNone/>
            </a:pPr>
            <a:r>
              <a:rPr sz="2000">
                <a:sym typeface="+mn-ea"/>
              </a:rPr>
              <a:t>      1）第一个触发器F</a:t>
            </a:r>
            <a:r>
              <a:rPr sz="2000" baseline="-25000">
                <a:sym typeface="+mn-ea"/>
              </a:rPr>
              <a:t>0</a:t>
            </a:r>
            <a:r>
              <a:rPr sz="2000">
                <a:sym typeface="+mn-ea"/>
              </a:rPr>
              <a:t>，每来一个计数脉冲就翻转一次，故</a:t>
            </a:r>
            <a:r>
              <a:rPr sz="2000" i="1">
                <a:sym typeface="+mn-ea"/>
              </a:rPr>
              <a:t>J</a:t>
            </a:r>
            <a:r>
              <a:rPr sz="2000" baseline="-25000">
                <a:sym typeface="+mn-ea"/>
              </a:rPr>
              <a:t>0</a:t>
            </a:r>
            <a:r>
              <a:rPr sz="2000">
                <a:sym typeface="+mn-ea"/>
              </a:rPr>
              <a:t> = </a:t>
            </a:r>
            <a:r>
              <a:rPr sz="2000" i="1">
                <a:sym typeface="+mn-ea"/>
              </a:rPr>
              <a:t>K</a:t>
            </a:r>
            <a:r>
              <a:rPr sz="2000" baseline="-25000">
                <a:sym typeface="+mn-ea"/>
              </a:rPr>
              <a:t>0</a:t>
            </a:r>
            <a:r>
              <a:rPr sz="2000">
                <a:sym typeface="+mn-ea"/>
              </a:rPr>
              <a:t> = 1</a:t>
            </a:r>
            <a:endParaRPr sz="2000">
              <a:sym typeface="+mn-ea"/>
            </a:endParaRPr>
          </a:p>
          <a:p>
            <a:pPr marL="0" indent="0">
              <a:buNone/>
            </a:pPr>
            <a:r>
              <a:rPr sz="2000">
                <a:sym typeface="+mn-ea"/>
              </a:rPr>
              <a:t>      2）第二个触发器F</a:t>
            </a:r>
            <a:r>
              <a:rPr sz="2000" baseline="-25000">
                <a:sym typeface="+mn-ea"/>
              </a:rPr>
              <a:t>1</a:t>
            </a:r>
            <a:r>
              <a:rPr sz="2000">
                <a:sym typeface="+mn-ea"/>
              </a:rPr>
              <a:t>，当Q</a:t>
            </a:r>
            <a:r>
              <a:rPr sz="2000" baseline="-25000">
                <a:sym typeface="+mn-ea"/>
              </a:rPr>
              <a:t>0</a:t>
            </a:r>
            <a:r>
              <a:rPr sz="2000">
                <a:sym typeface="+mn-ea"/>
              </a:rPr>
              <a:t>＝1时来一个计数脉冲才翻转一次，故</a:t>
            </a:r>
            <a:r>
              <a:rPr sz="2000" i="1">
                <a:sym typeface="+mn-ea"/>
              </a:rPr>
              <a:t>J</a:t>
            </a:r>
            <a:r>
              <a:rPr sz="2000" baseline="-25000">
                <a:sym typeface="+mn-ea"/>
              </a:rPr>
              <a:t>1</a:t>
            </a:r>
            <a:r>
              <a:rPr sz="2000">
                <a:sym typeface="+mn-ea"/>
              </a:rPr>
              <a:t> =</a:t>
            </a:r>
            <a:r>
              <a:rPr sz="2000" i="1">
                <a:sym typeface="+mn-ea"/>
              </a:rPr>
              <a:t> K</a:t>
            </a:r>
            <a:r>
              <a:rPr sz="2000" baseline="-25000">
                <a:sym typeface="+mn-ea"/>
              </a:rPr>
              <a:t>1</a:t>
            </a:r>
            <a:r>
              <a:rPr sz="2000">
                <a:sym typeface="+mn-ea"/>
              </a:rPr>
              <a:t> = Q</a:t>
            </a:r>
            <a:r>
              <a:rPr sz="2000" baseline="-25000">
                <a:sym typeface="+mn-ea"/>
              </a:rPr>
              <a:t>0</a:t>
            </a:r>
            <a:endParaRPr sz="2000">
              <a:sym typeface="+mn-ea"/>
            </a:endParaRPr>
          </a:p>
          <a:p>
            <a:pPr marL="0" indent="0">
              <a:buNone/>
            </a:pPr>
            <a:r>
              <a:rPr sz="2000">
                <a:sym typeface="+mn-ea"/>
              </a:rPr>
              <a:t>      3）第二个触发器F</a:t>
            </a:r>
            <a:r>
              <a:rPr sz="2000" baseline="-25000">
                <a:sym typeface="+mn-ea"/>
              </a:rPr>
              <a:t>2</a:t>
            </a:r>
            <a:r>
              <a:rPr sz="2000">
                <a:sym typeface="+mn-ea"/>
              </a:rPr>
              <a:t>，当Q</a:t>
            </a:r>
            <a:r>
              <a:rPr sz="2000" baseline="-25000">
                <a:sym typeface="+mn-ea"/>
              </a:rPr>
              <a:t>1</a:t>
            </a:r>
            <a:r>
              <a:rPr sz="2000">
                <a:sym typeface="+mn-ea"/>
              </a:rPr>
              <a:t>Q</a:t>
            </a:r>
            <a:r>
              <a:rPr sz="2000" baseline="-25000">
                <a:sym typeface="+mn-ea"/>
              </a:rPr>
              <a:t>0</a:t>
            </a:r>
            <a:r>
              <a:rPr sz="2000">
                <a:sym typeface="+mn-ea"/>
              </a:rPr>
              <a:t>＝11时，来一个计数脉冲才翻转一次，故</a:t>
            </a:r>
            <a:r>
              <a:rPr sz="2000" i="1">
                <a:sym typeface="+mn-ea"/>
              </a:rPr>
              <a:t>J</a:t>
            </a:r>
            <a:r>
              <a:rPr sz="2000" baseline="-25000">
                <a:sym typeface="+mn-ea"/>
              </a:rPr>
              <a:t>2</a:t>
            </a:r>
            <a:r>
              <a:rPr sz="2000">
                <a:sym typeface="+mn-ea"/>
              </a:rPr>
              <a:t> = </a:t>
            </a:r>
            <a:r>
              <a:rPr sz="2000" i="1">
                <a:sym typeface="+mn-ea"/>
              </a:rPr>
              <a:t>K</a:t>
            </a:r>
            <a:r>
              <a:rPr sz="2000" baseline="-25000">
                <a:sym typeface="+mn-ea"/>
              </a:rPr>
              <a:t>2</a:t>
            </a:r>
            <a:r>
              <a:rPr sz="2000">
                <a:sym typeface="+mn-ea"/>
              </a:rPr>
              <a:t> = Q</a:t>
            </a:r>
            <a:r>
              <a:rPr sz="2000" baseline="-25000">
                <a:sym typeface="+mn-ea"/>
              </a:rPr>
              <a:t>1</a:t>
            </a:r>
            <a:r>
              <a:rPr sz="2000">
                <a:sym typeface="+mn-ea"/>
              </a:rPr>
              <a:t> Q</a:t>
            </a:r>
            <a:r>
              <a:rPr sz="2000" baseline="-25000">
                <a:sym typeface="+mn-ea"/>
              </a:rPr>
              <a:t>0</a:t>
            </a:r>
            <a:endParaRPr sz="2000">
              <a:sym typeface="+mn-ea"/>
            </a:endParaRPr>
          </a:p>
          <a:p>
            <a:pPr marL="0" indent="0">
              <a:buNone/>
            </a:pPr>
            <a:r>
              <a:rPr sz="2000">
                <a:sym typeface="+mn-ea"/>
              </a:rPr>
              <a:t>   （２）列出状态转换表，分析其状态转换过程。</a:t>
            </a:r>
            <a:endParaRPr sz="2000">
              <a:sym typeface="+mn-ea"/>
            </a:endParaRPr>
          </a:p>
        </p:txBody>
      </p:sp>
      <p:graphicFrame>
        <p:nvGraphicFramePr>
          <p:cNvPr id="5" name="表格 4"/>
          <p:cNvGraphicFramePr/>
          <p:nvPr/>
        </p:nvGraphicFramePr>
        <p:xfrm>
          <a:off x="7183120" y="3915410"/>
          <a:ext cx="4207510" cy="2397760"/>
        </p:xfrm>
        <a:graphic>
          <a:graphicData uri="http://schemas.openxmlformats.org/drawingml/2006/table">
            <a:tbl>
              <a:tblPr firstRow="1" bandRow="1">
                <a:tableStyleId>{5940675A-B579-460E-94D1-54222C63F5DA}</a:tableStyleId>
              </a:tblPr>
              <a:tblGrid>
                <a:gridCol w="772795"/>
                <a:gridCol w="771525"/>
                <a:gridCol w="773430"/>
                <a:gridCol w="770890"/>
                <a:gridCol w="1118870"/>
              </a:tblGrid>
              <a:tr h="31305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CP</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Q</a:t>
                      </a:r>
                      <a:r>
                        <a:rPr lang="en-US" sz="1200" b="0">
                          <a:latin typeface="宋体" panose="02010600030101010101" pitchFamily="2" charset="-122"/>
                          <a:ea typeface="宋体" panose="02010600030101010101" pitchFamily="2" charset="-122"/>
                          <a:cs typeface="宋体" panose="02010600030101010101" pitchFamily="2" charset="-122"/>
                        </a:rPr>
                        <a:t>2</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Q1</a:t>
                      </a:r>
                      <a:endParaRPr lang="en-US" altLang="en-US" sz="1200" b="0">
                        <a:latin typeface="Times New Roman" panose="02020603050405020304" charset="0"/>
                        <a:ea typeface="Times New Roman" panose="02020603050405020304" charset="0"/>
                        <a:cs typeface="Times New Roman" panose="02020603050405020304"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latin typeface="Times New Roman" panose="02020603050405020304" charset="0"/>
                          <a:cs typeface="Times New Roman" panose="02020603050405020304" charset="0"/>
                        </a:rPr>
                        <a:t>Q</a:t>
                      </a:r>
                      <a:r>
                        <a:rPr lang="en-US" sz="1200" b="0">
                          <a:latin typeface="宋体" panose="02010600030101010101" pitchFamily="2" charset="-122"/>
                          <a:ea typeface="宋体" panose="02010600030101010101" pitchFamily="2" charset="-122"/>
                          <a:cs typeface="宋体" panose="02010600030101010101" pitchFamily="2" charset="-122"/>
                        </a:rPr>
                        <a:t>0</a:t>
                      </a:r>
                      <a:endParaRPr lang="en-US" altLang="en-US" sz="1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对应十进制数</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2</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4</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5</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6</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140">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1</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7</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1775">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8</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宋体" panose="02010600030101010101" pitchFamily="2" charset="-122"/>
                          <a:ea typeface="宋体" panose="02010600030101010101" pitchFamily="2" charset="-122"/>
                          <a:cs typeface="宋体" panose="02010600030101010101" pitchFamily="2" charset="-122"/>
                        </a:rPr>
                        <a:t>0</a:t>
                      </a:r>
                      <a:endParaRPr lang="en-US" altLang="en-US" sz="12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3556000" y="4465955"/>
            <a:ext cx="5080000" cy="414020"/>
          </a:xfrm>
          <a:prstGeom prst="rect">
            <a:avLst/>
          </a:prstGeom>
          <a:noFill/>
          <a:ln w="9525">
            <a:noFill/>
          </a:ln>
        </p:spPr>
        <p:txBody>
          <a:bodyPr>
            <a:spAutoFit/>
          </a:bodyPr>
          <a:p>
            <a:pPr indent="0"/>
            <a:r>
              <a:rPr lang="en-US" sz="1050" b="0">
                <a:solidFill>
                  <a:srgbClr val="000000"/>
                </a:solidFill>
                <a:latin typeface="宋体" panose="02010600030101010101" pitchFamily="2" charset="-122"/>
                <a:ea typeface="宋体" panose="02010600030101010101" pitchFamily="2" charset="-122"/>
              </a:rPr>
              <a:t> </a:t>
            </a:r>
            <a:endParaRPr lang="zh-CN" altLang="en-US"/>
          </a:p>
        </p:txBody>
      </p:sp>
      <p:sp>
        <p:nvSpPr>
          <p:cNvPr id="7" name="文本框 6"/>
          <p:cNvSpPr txBox="1"/>
          <p:nvPr/>
        </p:nvSpPr>
        <p:spPr>
          <a:xfrm>
            <a:off x="6604000" y="3408680"/>
            <a:ext cx="5405755" cy="306705"/>
          </a:xfrm>
          <a:prstGeom prst="rect">
            <a:avLst/>
          </a:prstGeom>
          <a:noFill/>
        </p:spPr>
        <p:txBody>
          <a:bodyPr wrap="square" rtlCol="0">
            <a:spAutoFit/>
          </a:bodyPr>
          <a:p>
            <a:pPr indent="1064260"/>
            <a:r>
              <a:rPr lang="zh-CN" sz="1400" b="1">
                <a:ea typeface="宋体" panose="02010600030101010101" pitchFamily="2" charset="-122"/>
                <a:sym typeface="+mn-ea"/>
              </a:rPr>
              <a:t>表</a:t>
            </a:r>
            <a:r>
              <a:rPr lang="en-US" sz="1400" b="1">
                <a:latin typeface="宋体" panose="02010600030101010101" pitchFamily="2" charset="-122"/>
                <a:ea typeface="宋体" panose="02010600030101010101" pitchFamily="2" charset="-122"/>
                <a:sym typeface="+mn-ea"/>
              </a:rPr>
              <a:t>11-6  </a:t>
            </a:r>
            <a:r>
              <a:rPr lang="zh-CN" sz="1400" b="1">
                <a:solidFill>
                  <a:srgbClr val="000000"/>
                </a:solidFill>
                <a:ea typeface="宋体" panose="02010600030101010101" pitchFamily="2" charset="-122"/>
                <a:sym typeface="+mn-ea"/>
              </a:rPr>
              <a:t>三位二进制同步加法计数器的状态转换表</a:t>
            </a:r>
            <a:endParaRPr lang="zh-CN" altLang="en-US" sz="140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11.2.1 同步计数器</a:t>
            </a:r>
            <a:endParaRPr sz="2000">
              <a:sym typeface="+mn-ea"/>
            </a:endParaRPr>
          </a:p>
        </p:txBody>
      </p:sp>
      <p:sp>
        <p:nvSpPr>
          <p:cNvPr id="4" name="内容占位符 2"/>
          <p:cNvSpPr>
            <a:spLocks noGrp="1"/>
          </p:cNvSpPr>
          <p:nvPr/>
        </p:nvSpPr>
        <p:spPr>
          <a:xfrm>
            <a:off x="669925" y="1356995"/>
            <a:ext cx="10984865" cy="37363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（3）画出波形图</a:t>
            </a:r>
            <a:endParaRPr sz="2000">
              <a:sym typeface="+mn-ea"/>
            </a:endParaRPr>
          </a:p>
        </p:txBody>
      </p:sp>
      <p:grpSp>
        <p:nvGrpSpPr>
          <p:cNvPr id="1073743705" name="组合 1073743704"/>
          <p:cNvGrpSpPr/>
          <p:nvPr/>
        </p:nvGrpSpPr>
        <p:grpSpPr>
          <a:xfrm>
            <a:off x="2924810" y="2566035"/>
            <a:ext cx="5541645" cy="2282825"/>
            <a:chOff x="111" y="713"/>
            <a:chExt cx="3369" cy="1288"/>
          </a:xfrm>
        </p:grpSpPr>
        <p:sp>
          <p:nvSpPr>
            <p:cNvPr id="1073743706" name="矩形 1073743705"/>
            <p:cNvSpPr/>
            <p:nvPr/>
          </p:nvSpPr>
          <p:spPr>
            <a:xfrm>
              <a:off x="111" y="713"/>
              <a:ext cx="426" cy="327"/>
            </a:xfrm>
            <a:prstGeom prst="rect">
              <a:avLst/>
            </a:prstGeom>
            <a:noFill/>
            <a:ln w="19050">
              <a:noFill/>
            </a:ln>
          </p:spPr>
          <p:txBody>
            <a:bodyPr wrap="square"/>
            <a:p>
              <a:pPr algn="just"/>
              <a:r>
                <a:rPr lang="zh-CN" altLang="en-US"/>
                <a:t>CP</a:t>
              </a:r>
              <a:endParaRPr lang="zh-CN" altLang="en-US"/>
            </a:p>
            <a:p>
              <a:endParaRPr lang="zh-CN" altLang="en-US"/>
            </a:p>
          </p:txBody>
        </p:sp>
        <p:sp>
          <p:nvSpPr>
            <p:cNvPr id="1073743707" name="文本框 1073743706"/>
            <p:cNvSpPr txBox="1"/>
            <p:nvPr/>
          </p:nvSpPr>
          <p:spPr>
            <a:xfrm>
              <a:off x="195" y="1014"/>
              <a:ext cx="486" cy="327"/>
            </a:xfrm>
            <a:prstGeom prst="rect">
              <a:avLst/>
            </a:prstGeom>
            <a:noFill/>
            <a:ln w="19050">
              <a:noFill/>
            </a:ln>
          </p:spPr>
          <p:txBody>
            <a:bodyPr wrap="square"/>
            <a:p>
              <a:r>
                <a:rPr lang="zh-CN" altLang="en-US"/>
                <a:t>Q0</a:t>
              </a:r>
              <a:endParaRPr lang="zh-CN" altLang="en-US"/>
            </a:p>
            <a:p>
              <a:endParaRPr lang="zh-CN" altLang="en-US"/>
            </a:p>
          </p:txBody>
        </p:sp>
        <p:sp>
          <p:nvSpPr>
            <p:cNvPr id="1073743708" name="直接连接符 1073743707"/>
            <p:cNvSpPr/>
            <p:nvPr/>
          </p:nvSpPr>
          <p:spPr>
            <a:xfrm flipV="1">
              <a:off x="491" y="1257"/>
              <a:ext cx="364" cy="1"/>
            </a:xfrm>
            <a:prstGeom prst="line">
              <a:avLst/>
            </a:prstGeom>
            <a:ln w="19050" cap="flat" cmpd="sng">
              <a:solidFill>
                <a:srgbClr val="0033CC"/>
              </a:solidFill>
              <a:prstDash val="solid"/>
              <a:headEnd type="none" w="med" len="med"/>
              <a:tailEnd type="none" w="med" len="med"/>
            </a:ln>
          </p:spPr>
        </p:sp>
        <p:sp>
          <p:nvSpPr>
            <p:cNvPr id="1073743709" name="直接连接符 1073743708"/>
            <p:cNvSpPr/>
            <p:nvPr/>
          </p:nvSpPr>
          <p:spPr>
            <a:xfrm>
              <a:off x="846" y="1073"/>
              <a:ext cx="359" cy="0"/>
            </a:xfrm>
            <a:prstGeom prst="line">
              <a:avLst/>
            </a:prstGeom>
            <a:ln w="19050" cap="flat" cmpd="sng">
              <a:solidFill>
                <a:srgbClr val="0033CC"/>
              </a:solidFill>
              <a:prstDash val="solid"/>
              <a:headEnd type="none" w="med" len="med"/>
              <a:tailEnd type="none" w="med" len="med"/>
            </a:ln>
          </p:spPr>
        </p:sp>
        <p:sp>
          <p:nvSpPr>
            <p:cNvPr id="1073743710" name="直接连接符 1073743709"/>
            <p:cNvSpPr/>
            <p:nvPr/>
          </p:nvSpPr>
          <p:spPr>
            <a:xfrm rot="-5400000">
              <a:off x="755" y="1162"/>
              <a:ext cx="189" cy="0"/>
            </a:xfrm>
            <a:prstGeom prst="line">
              <a:avLst/>
            </a:prstGeom>
            <a:ln w="19050" cap="flat" cmpd="sng">
              <a:solidFill>
                <a:srgbClr val="0033CC"/>
              </a:solidFill>
              <a:prstDash val="solid"/>
              <a:headEnd type="none" w="med" len="med"/>
              <a:tailEnd type="none" w="med" len="med"/>
            </a:ln>
          </p:spPr>
        </p:sp>
        <p:sp>
          <p:nvSpPr>
            <p:cNvPr id="1073743711" name="直接连接符 1073743710"/>
            <p:cNvSpPr/>
            <p:nvPr/>
          </p:nvSpPr>
          <p:spPr>
            <a:xfrm rot="5400000" flipH="1">
              <a:off x="1097" y="1169"/>
              <a:ext cx="206" cy="0"/>
            </a:xfrm>
            <a:prstGeom prst="line">
              <a:avLst/>
            </a:prstGeom>
            <a:ln w="19050" cap="flat" cmpd="sng">
              <a:solidFill>
                <a:srgbClr val="0033CC"/>
              </a:solidFill>
              <a:prstDash val="solid"/>
              <a:headEnd type="none" w="med" len="med"/>
              <a:tailEnd type="none" w="med" len="med"/>
            </a:ln>
          </p:spPr>
        </p:sp>
        <p:sp>
          <p:nvSpPr>
            <p:cNvPr id="1073743712" name="文本框 1073743711"/>
            <p:cNvSpPr txBox="1"/>
            <p:nvPr/>
          </p:nvSpPr>
          <p:spPr>
            <a:xfrm>
              <a:off x="171" y="1362"/>
              <a:ext cx="390" cy="327"/>
            </a:xfrm>
            <a:prstGeom prst="rect">
              <a:avLst/>
            </a:prstGeom>
            <a:noFill/>
            <a:ln w="19050">
              <a:noFill/>
            </a:ln>
          </p:spPr>
          <p:txBody>
            <a:bodyPr wrap="square"/>
            <a:p>
              <a:pPr algn="ctr"/>
              <a:r>
                <a:rPr lang="zh-CN" altLang="en-US"/>
                <a:t>Q1</a:t>
              </a:r>
              <a:endParaRPr lang="zh-CN" altLang="en-US"/>
            </a:p>
            <a:p>
              <a:endParaRPr lang="zh-CN" altLang="en-US"/>
            </a:p>
          </p:txBody>
        </p:sp>
        <p:sp>
          <p:nvSpPr>
            <p:cNvPr id="1073743713" name="文本框 1073743712"/>
            <p:cNvSpPr txBox="1"/>
            <p:nvPr/>
          </p:nvSpPr>
          <p:spPr>
            <a:xfrm>
              <a:off x="120" y="1674"/>
              <a:ext cx="438" cy="327"/>
            </a:xfrm>
            <a:prstGeom prst="rect">
              <a:avLst/>
            </a:prstGeom>
            <a:noFill/>
            <a:ln w="19050">
              <a:noFill/>
            </a:ln>
          </p:spPr>
          <p:txBody>
            <a:bodyPr wrap="square"/>
            <a:p>
              <a:pPr algn="ctr"/>
              <a:r>
                <a:rPr lang="zh-CN" altLang="en-US"/>
                <a:t>Q2</a:t>
              </a:r>
              <a:endParaRPr lang="zh-CN" altLang="en-US"/>
            </a:p>
            <a:p>
              <a:endParaRPr lang="zh-CN" altLang="en-US"/>
            </a:p>
          </p:txBody>
        </p:sp>
        <p:sp>
          <p:nvSpPr>
            <p:cNvPr id="1073743714" name="直接连接符 1073743713"/>
            <p:cNvSpPr/>
            <p:nvPr/>
          </p:nvSpPr>
          <p:spPr>
            <a:xfrm flipV="1">
              <a:off x="510" y="1922"/>
              <a:ext cx="1394" cy="0"/>
            </a:xfrm>
            <a:prstGeom prst="line">
              <a:avLst/>
            </a:prstGeom>
            <a:ln w="19050" cap="flat" cmpd="sng">
              <a:solidFill>
                <a:srgbClr val="0033CC"/>
              </a:solidFill>
              <a:prstDash val="solid"/>
              <a:headEnd type="none" w="med" len="med"/>
              <a:tailEnd type="none" w="med" len="med"/>
            </a:ln>
          </p:spPr>
        </p:sp>
        <p:sp>
          <p:nvSpPr>
            <p:cNvPr id="1073743715" name="直接连接符 1073743714"/>
            <p:cNvSpPr/>
            <p:nvPr/>
          </p:nvSpPr>
          <p:spPr>
            <a:xfrm>
              <a:off x="1888" y="1702"/>
              <a:ext cx="1386" cy="0"/>
            </a:xfrm>
            <a:prstGeom prst="line">
              <a:avLst/>
            </a:prstGeom>
            <a:ln w="19050" cap="flat" cmpd="sng">
              <a:solidFill>
                <a:srgbClr val="0033CC"/>
              </a:solidFill>
              <a:prstDash val="solid"/>
              <a:headEnd type="none" w="med" len="med"/>
              <a:tailEnd type="none" w="med" len="med"/>
            </a:ln>
          </p:spPr>
        </p:sp>
        <p:sp>
          <p:nvSpPr>
            <p:cNvPr id="1073743716" name="直接连接符 1073743715"/>
            <p:cNvSpPr/>
            <p:nvPr/>
          </p:nvSpPr>
          <p:spPr>
            <a:xfrm rot="-5400000">
              <a:off x="1788" y="1811"/>
              <a:ext cx="219" cy="0"/>
            </a:xfrm>
            <a:prstGeom prst="line">
              <a:avLst/>
            </a:prstGeom>
            <a:ln w="19050" cap="flat" cmpd="sng">
              <a:solidFill>
                <a:srgbClr val="0033CC"/>
              </a:solidFill>
              <a:prstDash val="solid"/>
              <a:headEnd type="none" w="med" len="med"/>
              <a:tailEnd type="none" w="med" len="med"/>
            </a:ln>
          </p:spPr>
        </p:sp>
        <p:grpSp>
          <p:nvGrpSpPr>
            <p:cNvPr id="1073743717" name="组合 1073743716"/>
            <p:cNvGrpSpPr/>
            <p:nvPr/>
          </p:nvGrpSpPr>
          <p:grpSpPr>
            <a:xfrm flipH="1">
              <a:off x="3278" y="1692"/>
              <a:ext cx="202" cy="224"/>
              <a:chOff x="435" y="3054"/>
              <a:chExt cx="288" cy="288"/>
            </a:xfrm>
          </p:grpSpPr>
          <p:sp>
            <p:nvSpPr>
              <p:cNvPr id="1073743718" name="直接连接符 1073743717"/>
              <p:cNvSpPr/>
              <p:nvPr/>
            </p:nvSpPr>
            <p:spPr>
              <a:xfrm>
                <a:off x="435" y="3330"/>
                <a:ext cx="288" cy="0"/>
              </a:xfrm>
              <a:prstGeom prst="line">
                <a:avLst/>
              </a:prstGeom>
              <a:ln w="19050" cap="flat" cmpd="sng">
                <a:solidFill>
                  <a:srgbClr val="0033CC"/>
                </a:solidFill>
                <a:prstDash val="solid"/>
                <a:headEnd type="none" w="med" len="med"/>
                <a:tailEnd type="none" w="med" len="med"/>
              </a:ln>
            </p:spPr>
          </p:sp>
          <p:sp>
            <p:nvSpPr>
              <p:cNvPr id="1073743719" name="直接连接符 1073743718"/>
              <p:cNvSpPr/>
              <p:nvPr/>
            </p:nvSpPr>
            <p:spPr>
              <a:xfrm rot="-5400000">
                <a:off x="579" y="3198"/>
                <a:ext cx="288" cy="0"/>
              </a:xfrm>
              <a:prstGeom prst="line">
                <a:avLst/>
              </a:prstGeom>
              <a:ln w="19050" cap="flat" cmpd="sng">
                <a:solidFill>
                  <a:srgbClr val="0033CC"/>
                </a:solidFill>
                <a:prstDash val="solid"/>
                <a:headEnd type="none" w="med" len="med"/>
                <a:tailEnd type="none" w="med" len="med"/>
              </a:ln>
            </p:spPr>
          </p:sp>
        </p:grpSp>
        <p:grpSp>
          <p:nvGrpSpPr>
            <p:cNvPr id="1073743720" name="组合 1073743719"/>
            <p:cNvGrpSpPr/>
            <p:nvPr/>
          </p:nvGrpSpPr>
          <p:grpSpPr>
            <a:xfrm>
              <a:off x="518" y="768"/>
              <a:ext cx="2934" cy="192"/>
              <a:chOff x="1070" y="1608"/>
              <a:chExt cx="4710" cy="324"/>
            </a:xfrm>
          </p:grpSpPr>
          <p:grpSp>
            <p:nvGrpSpPr>
              <p:cNvPr id="1073743721" name="组合 1073743720"/>
              <p:cNvGrpSpPr/>
              <p:nvPr/>
            </p:nvGrpSpPr>
            <p:grpSpPr>
              <a:xfrm>
                <a:off x="1070" y="1608"/>
                <a:ext cx="564" cy="288"/>
                <a:chOff x="1068" y="1728"/>
                <a:chExt cx="564" cy="288"/>
              </a:xfrm>
            </p:grpSpPr>
            <p:sp>
              <p:nvSpPr>
                <p:cNvPr id="1073743722" name="直接连接符 1073743721"/>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23" name="直接连接符 1073743722"/>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24" name="直接连接符 1073743723"/>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25" name="直接连接符 1073743724"/>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26" name="组合 1073743725"/>
              <p:cNvGrpSpPr/>
              <p:nvPr/>
            </p:nvGrpSpPr>
            <p:grpSpPr>
              <a:xfrm>
                <a:off x="1623" y="1614"/>
                <a:ext cx="564" cy="288"/>
                <a:chOff x="1068" y="1728"/>
                <a:chExt cx="564" cy="288"/>
              </a:xfrm>
            </p:grpSpPr>
            <p:sp>
              <p:nvSpPr>
                <p:cNvPr id="1073743727" name="直接连接符 1073743726"/>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28" name="直接连接符 1073743727"/>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29" name="直接连接符 1073743728"/>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30" name="直接连接符 1073743729"/>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31" name="组合 1073743730"/>
              <p:cNvGrpSpPr/>
              <p:nvPr/>
            </p:nvGrpSpPr>
            <p:grpSpPr>
              <a:xfrm>
                <a:off x="2175" y="1614"/>
                <a:ext cx="564" cy="288"/>
                <a:chOff x="1068" y="1728"/>
                <a:chExt cx="564" cy="288"/>
              </a:xfrm>
            </p:grpSpPr>
            <p:sp>
              <p:nvSpPr>
                <p:cNvPr id="1073743732" name="直接连接符 1073743731"/>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33" name="直接连接符 1073743732"/>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34" name="直接连接符 1073743733"/>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35" name="直接连接符 1073743734"/>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36" name="组合 1073743735"/>
              <p:cNvGrpSpPr/>
              <p:nvPr/>
            </p:nvGrpSpPr>
            <p:grpSpPr>
              <a:xfrm>
                <a:off x="2730" y="1614"/>
                <a:ext cx="564" cy="288"/>
                <a:chOff x="1068" y="1728"/>
                <a:chExt cx="564" cy="288"/>
              </a:xfrm>
            </p:grpSpPr>
            <p:sp>
              <p:nvSpPr>
                <p:cNvPr id="1073743737" name="直接连接符 1073743736"/>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38" name="直接连接符 1073743737"/>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39" name="直接连接符 1073743738"/>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40" name="直接连接符 1073743739"/>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41" name="组合 1073743740"/>
              <p:cNvGrpSpPr/>
              <p:nvPr/>
            </p:nvGrpSpPr>
            <p:grpSpPr>
              <a:xfrm>
                <a:off x="3282" y="1626"/>
                <a:ext cx="564" cy="288"/>
                <a:chOff x="1068" y="1728"/>
                <a:chExt cx="564" cy="288"/>
              </a:xfrm>
            </p:grpSpPr>
            <p:sp>
              <p:nvSpPr>
                <p:cNvPr id="1073743742" name="直接连接符 1073743741"/>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43" name="直接连接符 1073743742"/>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44" name="直接连接符 1073743743"/>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45" name="直接连接符 1073743744"/>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46" name="组合 1073743745"/>
              <p:cNvGrpSpPr/>
              <p:nvPr/>
            </p:nvGrpSpPr>
            <p:grpSpPr>
              <a:xfrm>
                <a:off x="3835" y="1632"/>
                <a:ext cx="564" cy="288"/>
                <a:chOff x="1068" y="1728"/>
                <a:chExt cx="564" cy="288"/>
              </a:xfrm>
            </p:grpSpPr>
            <p:sp>
              <p:nvSpPr>
                <p:cNvPr id="1073743747" name="直接连接符 1073743746"/>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48" name="直接连接符 1073743747"/>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49" name="直接连接符 1073743748"/>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50" name="直接连接符 1073743749"/>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51" name="组合 1073743750"/>
              <p:cNvGrpSpPr/>
              <p:nvPr/>
            </p:nvGrpSpPr>
            <p:grpSpPr>
              <a:xfrm>
                <a:off x="4387" y="1638"/>
                <a:ext cx="564" cy="288"/>
                <a:chOff x="1068" y="1728"/>
                <a:chExt cx="564" cy="288"/>
              </a:xfrm>
            </p:grpSpPr>
            <p:sp>
              <p:nvSpPr>
                <p:cNvPr id="1073743752" name="直接连接符 1073743751"/>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53" name="直接连接符 1073743752"/>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54" name="直接连接符 1073743753"/>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55" name="直接连接符 1073743754"/>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grpSp>
            <p:nvGrpSpPr>
              <p:cNvPr id="1073743756" name="组合 1073743755"/>
              <p:cNvGrpSpPr/>
              <p:nvPr/>
            </p:nvGrpSpPr>
            <p:grpSpPr>
              <a:xfrm>
                <a:off x="4940" y="1644"/>
                <a:ext cx="564" cy="288"/>
                <a:chOff x="1068" y="1728"/>
                <a:chExt cx="564" cy="288"/>
              </a:xfrm>
            </p:grpSpPr>
            <p:sp>
              <p:nvSpPr>
                <p:cNvPr id="1073743757" name="直接连接符 1073743756"/>
                <p:cNvSpPr/>
                <p:nvPr/>
              </p:nvSpPr>
              <p:spPr>
                <a:xfrm>
                  <a:off x="1068" y="2004"/>
                  <a:ext cx="288" cy="0"/>
                </a:xfrm>
                <a:prstGeom prst="line">
                  <a:avLst/>
                </a:prstGeom>
                <a:ln w="19050" cap="flat" cmpd="sng">
                  <a:solidFill>
                    <a:srgbClr val="0033CC"/>
                  </a:solidFill>
                  <a:prstDash val="solid"/>
                  <a:headEnd type="none" w="med" len="med"/>
                  <a:tailEnd type="none" w="med" len="med"/>
                </a:ln>
              </p:spPr>
            </p:sp>
            <p:sp>
              <p:nvSpPr>
                <p:cNvPr id="1073743758" name="直接连接符 1073743757"/>
                <p:cNvSpPr/>
                <p:nvPr/>
              </p:nvSpPr>
              <p:spPr>
                <a:xfrm>
                  <a:off x="1344" y="1740"/>
                  <a:ext cx="288" cy="0"/>
                </a:xfrm>
                <a:prstGeom prst="line">
                  <a:avLst/>
                </a:prstGeom>
                <a:ln w="19050" cap="flat" cmpd="sng">
                  <a:solidFill>
                    <a:srgbClr val="0033CC"/>
                  </a:solidFill>
                  <a:prstDash val="solid"/>
                  <a:headEnd type="none" w="med" len="med"/>
                  <a:tailEnd type="none" w="med" len="med"/>
                </a:ln>
              </p:spPr>
            </p:sp>
            <p:sp>
              <p:nvSpPr>
                <p:cNvPr id="1073743759" name="直接连接符 1073743758"/>
                <p:cNvSpPr/>
                <p:nvPr/>
              </p:nvSpPr>
              <p:spPr>
                <a:xfrm rot="-5400000">
                  <a:off x="1212" y="1872"/>
                  <a:ext cx="288" cy="0"/>
                </a:xfrm>
                <a:prstGeom prst="line">
                  <a:avLst/>
                </a:prstGeom>
                <a:ln w="19050" cap="flat" cmpd="sng">
                  <a:solidFill>
                    <a:srgbClr val="0033CC"/>
                  </a:solidFill>
                  <a:prstDash val="solid"/>
                  <a:headEnd type="none" w="med" len="med"/>
                  <a:tailEnd type="none" w="med" len="med"/>
                </a:ln>
              </p:spPr>
            </p:sp>
            <p:sp>
              <p:nvSpPr>
                <p:cNvPr id="1073743760" name="直接连接符 1073743759"/>
                <p:cNvSpPr/>
                <p:nvPr/>
              </p:nvSpPr>
              <p:spPr>
                <a:xfrm rot="-5400000">
                  <a:off x="1488" y="1872"/>
                  <a:ext cx="288" cy="0"/>
                </a:xfrm>
                <a:prstGeom prst="line">
                  <a:avLst/>
                </a:prstGeom>
                <a:ln w="19050" cap="flat" cmpd="sng">
                  <a:solidFill>
                    <a:srgbClr val="0033CC"/>
                  </a:solidFill>
                  <a:prstDash val="solid"/>
                  <a:headEnd type="none" w="med" len="med"/>
                  <a:tailEnd type="none" w="med" len="med"/>
                </a:ln>
              </p:spPr>
            </p:sp>
          </p:grpSp>
          <p:sp>
            <p:nvSpPr>
              <p:cNvPr id="1073743761" name="直接连接符 1073743760"/>
              <p:cNvSpPr/>
              <p:nvPr/>
            </p:nvSpPr>
            <p:spPr>
              <a:xfrm>
                <a:off x="5492" y="1920"/>
                <a:ext cx="288" cy="0"/>
              </a:xfrm>
              <a:prstGeom prst="line">
                <a:avLst/>
              </a:prstGeom>
              <a:ln w="19050" cap="flat" cmpd="sng">
                <a:solidFill>
                  <a:srgbClr val="0033CC"/>
                </a:solidFill>
                <a:prstDash val="solid"/>
                <a:headEnd type="none" w="med" len="med"/>
                <a:tailEnd type="none" w="med" len="med"/>
              </a:ln>
            </p:spPr>
          </p:sp>
        </p:grpSp>
        <p:sp>
          <p:nvSpPr>
            <p:cNvPr id="1073743762" name="直接连接符 1073743761"/>
            <p:cNvSpPr/>
            <p:nvPr/>
          </p:nvSpPr>
          <p:spPr>
            <a:xfrm flipV="1">
              <a:off x="1203" y="1264"/>
              <a:ext cx="340" cy="1"/>
            </a:xfrm>
            <a:prstGeom prst="line">
              <a:avLst/>
            </a:prstGeom>
            <a:ln w="19050" cap="flat" cmpd="sng">
              <a:solidFill>
                <a:srgbClr val="0033CC"/>
              </a:solidFill>
              <a:prstDash val="solid"/>
              <a:headEnd type="none" w="med" len="med"/>
              <a:tailEnd type="none" w="med" len="med"/>
            </a:ln>
          </p:spPr>
        </p:sp>
        <p:sp>
          <p:nvSpPr>
            <p:cNvPr id="1073743763" name="直接连接符 1073743762"/>
            <p:cNvSpPr/>
            <p:nvPr/>
          </p:nvSpPr>
          <p:spPr>
            <a:xfrm>
              <a:off x="1540" y="1076"/>
              <a:ext cx="367" cy="0"/>
            </a:xfrm>
            <a:prstGeom prst="line">
              <a:avLst/>
            </a:prstGeom>
            <a:ln w="19050" cap="flat" cmpd="sng">
              <a:solidFill>
                <a:srgbClr val="0033CC"/>
              </a:solidFill>
              <a:prstDash val="solid"/>
              <a:headEnd type="none" w="med" len="med"/>
              <a:tailEnd type="none" w="med" len="med"/>
            </a:ln>
          </p:spPr>
        </p:sp>
        <p:sp>
          <p:nvSpPr>
            <p:cNvPr id="1073743764" name="直接连接符 1073743763"/>
            <p:cNvSpPr/>
            <p:nvPr/>
          </p:nvSpPr>
          <p:spPr>
            <a:xfrm rot="-5400000">
              <a:off x="1446" y="1169"/>
              <a:ext cx="203" cy="0"/>
            </a:xfrm>
            <a:prstGeom prst="line">
              <a:avLst/>
            </a:prstGeom>
            <a:ln w="19050" cap="flat" cmpd="sng">
              <a:solidFill>
                <a:srgbClr val="0033CC"/>
              </a:solidFill>
              <a:prstDash val="solid"/>
              <a:headEnd type="none" w="med" len="med"/>
              <a:tailEnd type="none" w="med" len="med"/>
            </a:ln>
          </p:spPr>
        </p:sp>
        <p:sp>
          <p:nvSpPr>
            <p:cNvPr id="1073743765" name="直接连接符 1073743764"/>
            <p:cNvSpPr/>
            <p:nvPr/>
          </p:nvSpPr>
          <p:spPr>
            <a:xfrm rot="5400000" flipH="1">
              <a:off x="1793" y="1175"/>
              <a:ext cx="206" cy="0"/>
            </a:xfrm>
            <a:prstGeom prst="line">
              <a:avLst/>
            </a:prstGeom>
            <a:ln w="19050" cap="flat" cmpd="sng">
              <a:solidFill>
                <a:srgbClr val="0033CC"/>
              </a:solidFill>
              <a:prstDash val="solid"/>
              <a:headEnd type="none" w="med" len="med"/>
              <a:tailEnd type="none" w="med" len="med"/>
            </a:ln>
          </p:spPr>
        </p:sp>
        <p:sp>
          <p:nvSpPr>
            <p:cNvPr id="1073743766" name="直接连接符 1073743765"/>
            <p:cNvSpPr/>
            <p:nvPr/>
          </p:nvSpPr>
          <p:spPr>
            <a:xfrm flipV="1">
              <a:off x="1896" y="1276"/>
              <a:ext cx="337" cy="2"/>
            </a:xfrm>
            <a:prstGeom prst="line">
              <a:avLst/>
            </a:prstGeom>
            <a:ln w="19050" cap="flat" cmpd="sng">
              <a:solidFill>
                <a:srgbClr val="0033CC"/>
              </a:solidFill>
              <a:prstDash val="solid"/>
              <a:headEnd type="none" w="med" len="med"/>
              <a:tailEnd type="none" w="med" len="med"/>
            </a:ln>
          </p:spPr>
        </p:sp>
        <p:sp>
          <p:nvSpPr>
            <p:cNvPr id="1073743767" name="直接连接符 1073743766"/>
            <p:cNvSpPr/>
            <p:nvPr/>
          </p:nvSpPr>
          <p:spPr>
            <a:xfrm>
              <a:off x="2230" y="1083"/>
              <a:ext cx="360" cy="0"/>
            </a:xfrm>
            <a:prstGeom prst="line">
              <a:avLst/>
            </a:prstGeom>
            <a:ln w="19050" cap="flat" cmpd="sng">
              <a:solidFill>
                <a:srgbClr val="0033CC"/>
              </a:solidFill>
              <a:prstDash val="solid"/>
              <a:headEnd type="none" w="med" len="med"/>
              <a:tailEnd type="none" w="med" len="med"/>
            </a:ln>
          </p:spPr>
        </p:sp>
        <p:sp>
          <p:nvSpPr>
            <p:cNvPr id="1073743768" name="直接连接符 1073743767"/>
            <p:cNvSpPr/>
            <p:nvPr/>
          </p:nvSpPr>
          <p:spPr>
            <a:xfrm rot="-5400000">
              <a:off x="2134" y="1180"/>
              <a:ext cx="207" cy="0"/>
            </a:xfrm>
            <a:prstGeom prst="line">
              <a:avLst/>
            </a:prstGeom>
            <a:ln w="19050" cap="flat" cmpd="sng">
              <a:solidFill>
                <a:srgbClr val="0033CC"/>
              </a:solidFill>
              <a:prstDash val="solid"/>
              <a:headEnd type="none" w="med" len="med"/>
              <a:tailEnd type="none" w="med" len="med"/>
            </a:ln>
          </p:spPr>
        </p:sp>
        <p:sp>
          <p:nvSpPr>
            <p:cNvPr id="1073743769" name="直接连接符 1073743768"/>
            <p:cNvSpPr/>
            <p:nvPr/>
          </p:nvSpPr>
          <p:spPr>
            <a:xfrm rot="5400000" flipH="1">
              <a:off x="2483" y="1184"/>
              <a:ext cx="206" cy="0"/>
            </a:xfrm>
            <a:prstGeom prst="line">
              <a:avLst/>
            </a:prstGeom>
            <a:ln w="19050" cap="flat" cmpd="sng">
              <a:solidFill>
                <a:srgbClr val="0033CC"/>
              </a:solidFill>
              <a:prstDash val="solid"/>
              <a:headEnd type="none" w="med" len="med"/>
              <a:tailEnd type="none" w="med" len="med"/>
            </a:ln>
          </p:spPr>
        </p:sp>
        <p:sp>
          <p:nvSpPr>
            <p:cNvPr id="1073743770" name="直接连接符 1073743769"/>
            <p:cNvSpPr/>
            <p:nvPr/>
          </p:nvSpPr>
          <p:spPr>
            <a:xfrm flipV="1">
              <a:off x="2586" y="1285"/>
              <a:ext cx="340" cy="2"/>
            </a:xfrm>
            <a:prstGeom prst="line">
              <a:avLst/>
            </a:prstGeom>
            <a:ln w="19050" cap="flat" cmpd="sng">
              <a:solidFill>
                <a:srgbClr val="0033CC"/>
              </a:solidFill>
              <a:prstDash val="solid"/>
              <a:headEnd type="none" w="med" len="med"/>
              <a:tailEnd type="none" w="med" len="med"/>
            </a:ln>
          </p:spPr>
        </p:sp>
        <p:sp>
          <p:nvSpPr>
            <p:cNvPr id="1073743771" name="直接连接符 1073743770"/>
            <p:cNvSpPr/>
            <p:nvPr/>
          </p:nvSpPr>
          <p:spPr>
            <a:xfrm flipV="1">
              <a:off x="2923" y="1090"/>
              <a:ext cx="361" cy="2"/>
            </a:xfrm>
            <a:prstGeom prst="line">
              <a:avLst/>
            </a:prstGeom>
            <a:ln w="19050" cap="flat" cmpd="sng">
              <a:solidFill>
                <a:srgbClr val="0033CC"/>
              </a:solidFill>
              <a:prstDash val="solid"/>
              <a:headEnd type="none" w="med" len="med"/>
              <a:tailEnd type="none" w="med" len="med"/>
            </a:ln>
          </p:spPr>
        </p:sp>
        <p:sp>
          <p:nvSpPr>
            <p:cNvPr id="1073743772" name="直接连接符 1073743771"/>
            <p:cNvSpPr/>
            <p:nvPr/>
          </p:nvSpPr>
          <p:spPr>
            <a:xfrm rot="-5400000">
              <a:off x="2827" y="1189"/>
              <a:ext cx="207" cy="0"/>
            </a:xfrm>
            <a:prstGeom prst="line">
              <a:avLst/>
            </a:prstGeom>
            <a:ln w="19050" cap="flat" cmpd="sng">
              <a:solidFill>
                <a:srgbClr val="0033CC"/>
              </a:solidFill>
              <a:prstDash val="solid"/>
              <a:headEnd type="none" w="med" len="med"/>
              <a:tailEnd type="none" w="med" len="med"/>
            </a:ln>
          </p:spPr>
        </p:sp>
        <p:sp>
          <p:nvSpPr>
            <p:cNvPr id="1073743773" name="直接连接符 1073743772"/>
            <p:cNvSpPr/>
            <p:nvPr/>
          </p:nvSpPr>
          <p:spPr>
            <a:xfrm rot="5400000" flipH="1">
              <a:off x="3176" y="1193"/>
              <a:ext cx="206" cy="0"/>
            </a:xfrm>
            <a:prstGeom prst="line">
              <a:avLst/>
            </a:prstGeom>
            <a:ln w="19050" cap="flat" cmpd="sng">
              <a:solidFill>
                <a:srgbClr val="0033CC"/>
              </a:solidFill>
              <a:prstDash val="solid"/>
              <a:headEnd type="none" w="med" len="med"/>
              <a:tailEnd type="none" w="med" len="med"/>
            </a:ln>
          </p:spPr>
        </p:sp>
        <p:sp>
          <p:nvSpPr>
            <p:cNvPr id="1073743774" name="直接连接符 1073743773"/>
            <p:cNvSpPr/>
            <p:nvPr/>
          </p:nvSpPr>
          <p:spPr>
            <a:xfrm>
              <a:off x="3273" y="1291"/>
              <a:ext cx="165" cy="0"/>
            </a:xfrm>
            <a:prstGeom prst="line">
              <a:avLst/>
            </a:prstGeom>
            <a:ln w="19050" cap="flat" cmpd="sng">
              <a:solidFill>
                <a:srgbClr val="0033CC"/>
              </a:solidFill>
              <a:prstDash val="solid"/>
              <a:headEnd type="none" w="med" len="med"/>
              <a:tailEnd type="none" w="med" len="med"/>
            </a:ln>
          </p:spPr>
        </p:sp>
        <p:sp>
          <p:nvSpPr>
            <p:cNvPr id="1073743775" name="直接连接符 1073743774"/>
            <p:cNvSpPr/>
            <p:nvPr/>
          </p:nvSpPr>
          <p:spPr>
            <a:xfrm>
              <a:off x="508" y="1606"/>
              <a:ext cx="691" cy="2"/>
            </a:xfrm>
            <a:prstGeom prst="line">
              <a:avLst/>
            </a:prstGeom>
            <a:ln w="19050" cap="flat" cmpd="sng">
              <a:solidFill>
                <a:srgbClr val="0033CC"/>
              </a:solidFill>
              <a:prstDash val="solid"/>
              <a:headEnd type="none" w="med" len="med"/>
              <a:tailEnd type="none" w="med" len="med"/>
            </a:ln>
          </p:spPr>
        </p:sp>
        <p:sp>
          <p:nvSpPr>
            <p:cNvPr id="1073743776" name="直接连接符 1073743775"/>
            <p:cNvSpPr/>
            <p:nvPr/>
          </p:nvSpPr>
          <p:spPr>
            <a:xfrm>
              <a:off x="1197" y="1414"/>
              <a:ext cx="694" cy="0"/>
            </a:xfrm>
            <a:prstGeom prst="line">
              <a:avLst/>
            </a:prstGeom>
            <a:ln w="19050" cap="flat" cmpd="sng">
              <a:solidFill>
                <a:srgbClr val="0033CC"/>
              </a:solidFill>
              <a:prstDash val="solid"/>
              <a:headEnd type="none" w="med" len="med"/>
              <a:tailEnd type="none" w="med" len="med"/>
            </a:ln>
          </p:spPr>
        </p:sp>
        <p:sp>
          <p:nvSpPr>
            <p:cNvPr id="1073743777" name="直接连接符 1073743776"/>
            <p:cNvSpPr/>
            <p:nvPr/>
          </p:nvSpPr>
          <p:spPr>
            <a:xfrm rot="-5400000">
              <a:off x="1096" y="1509"/>
              <a:ext cx="207" cy="0"/>
            </a:xfrm>
            <a:prstGeom prst="line">
              <a:avLst/>
            </a:prstGeom>
            <a:ln w="19050" cap="flat" cmpd="sng">
              <a:solidFill>
                <a:srgbClr val="0033CC"/>
              </a:solidFill>
              <a:prstDash val="solid"/>
              <a:headEnd type="none" w="med" len="med"/>
              <a:tailEnd type="none" w="med" len="med"/>
            </a:ln>
          </p:spPr>
        </p:sp>
        <p:sp>
          <p:nvSpPr>
            <p:cNvPr id="1073743778" name="直接连接符 1073743777"/>
            <p:cNvSpPr/>
            <p:nvPr/>
          </p:nvSpPr>
          <p:spPr>
            <a:xfrm rot="5400000" flipH="1">
              <a:off x="1790" y="1507"/>
              <a:ext cx="206" cy="0"/>
            </a:xfrm>
            <a:prstGeom prst="line">
              <a:avLst/>
            </a:prstGeom>
            <a:ln w="19050" cap="flat" cmpd="sng">
              <a:solidFill>
                <a:srgbClr val="0033CC"/>
              </a:solidFill>
              <a:prstDash val="solid"/>
              <a:headEnd type="none" w="med" len="med"/>
              <a:tailEnd type="none" w="med" len="med"/>
            </a:ln>
          </p:spPr>
        </p:sp>
        <p:sp>
          <p:nvSpPr>
            <p:cNvPr id="1073743779" name="直接连接符 1073743778"/>
            <p:cNvSpPr/>
            <p:nvPr/>
          </p:nvSpPr>
          <p:spPr>
            <a:xfrm>
              <a:off x="1882" y="1600"/>
              <a:ext cx="714" cy="2"/>
            </a:xfrm>
            <a:prstGeom prst="line">
              <a:avLst/>
            </a:prstGeom>
            <a:ln w="19050" cap="flat" cmpd="sng">
              <a:solidFill>
                <a:srgbClr val="0033CC"/>
              </a:solidFill>
              <a:prstDash val="solid"/>
              <a:headEnd type="none" w="med" len="med"/>
              <a:tailEnd type="none" w="med" len="med"/>
            </a:ln>
          </p:spPr>
        </p:sp>
        <p:sp>
          <p:nvSpPr>
            <p:cNvPr id="1073743780" name="直接连接符 1073743779"/>
            <p:cNvSpPr/>
            <p:nvPr/>
          </p:nvSpPr>
          <p:spPr>
            <a:xfrm flipV="1">
              <a:off x="2580" y="1396"/>
              <a:ext cx="697" cy="1"/>
            </a:xfrm>
            <a:prstGeom prst="line">
              <a:avLst/>
            </a:prstGeom>
            <a:ln w="19050" cap="flat" cmpd="sng">
              <a:solidFill>
                <a:srgbClr val="0033CC"/>
              </a:solidFill>
              <a:prstDash val="solid"/>
              <a:headEnd type="none" w="med" len="med"/>
              <a:tailEnd type="none" w="med" len="med"/>
            </a:ln>
          </p:spPr>
        </p:sp>
        <p:sp>
          <p:nvSpPr>
            <p:cNvPr id="1073743781" name="直接连接符 1073743780"/>
            <p:cNvSpPr/>
            <p:nvPr/>
          </p:nvSpPr>
          <p:spPr>
            <a:xfrm rot="-5400000">
              <a:off x="2482" y="1491"/>
              <a:ext cx="207" cy="0"/>
            </a:xfrm>
            <a:prstGeom prst="line">
              <a:avLst/>
            </a:prstGeom>
            <a:ln w="19050" cap="flat" cmpd="sng">
              <a:solidFill>
                <a:srgbClr val="0033CC"/>
              </a:solidFill>
              <a:prstDash val="solid"/>
              <a:headEnd type="none" w="med" len="med"/>
              <a:tailEnd type="none" w="med" len="med"/>
            </a:ln>
          </p:spPr>
        </p:sp>
        <p:sp>
          <p:nvSpPr>
            <p:cNvPr id="1073743782" name="直接连接符 1073743781"/>
            <p:cNvSpPr/>
            <p:nvPr/>
          </p:nvSpPr>
          <p:spPr>
            <a:xfrm rot="5400000" flipH="1">
              <a:off x="3176" y="1489"/>
              <a:ext cx="206" cy="0"/>
            </a:xfrm>
            <a:prstGeom prst="line">
              <a:avLst/>
            </a:prstGeom>
            <a:ln w="19050" cap="flat" cmpd="sng">
              <a:solidFill>
                <a:srgbClr val="0033CC"/>
              </a:solidFill>
              <a:prstDash val="solid"/>
              <a:headEnd type="none" w="med" len="med"/>
              <a:tailEnd type="none" w="med" len="med"/>
            </a:ln>
          </p:spPr>
        </p:sp>
        <p:sp>
          <p:nvSpPr>
            <p:cNvPr id="1073743783" name="直接连接符 1073743782"/>
            <p:cNvSpPr/>
            <p:nvPr/>
          </p:nvSpPr>
          <p:spPr>
            <a:xfrm>
              <a:off x="3268" y="1582"/>
              <a:ext cx="162" cy="2"/>
            </a:xfrm>
            <a:prstGeom prst="line">
              <a:avLst/>
            </a:prstGeom>
            <a:ln w="19050" cap="flat" cmpd="sng">
              <a:solidFill>
                <a:srgbClr val="0033CC"/>
              </a:solidFill>
              <a:prstDash val="solid"/>
              <a:headEnd type="none" w="med" len="med"/>
              <a:tailEnd type="none" w="med" len="med"/>
            </a:ln>
          </p:spPr>
        </p:sp>
      </p:grpSp>
      <p:sp>
        <p:nvSpPr>
          <p:cNvPr id="5" name="文本框 4"/>
          <p:cNvSpPr txBox="1"/>
          <p:nvPr/>
        </p:nvSpPr>
        <p:spPr>
          <a:xfrm>
            <a:off x="3194685" y="5137150"/>
            <a:ext cx="5415915" cy="306705"/>
          </a:xfrm>
          <a:prstGeom prst="rect">
            <a:avLst/>
          </a:prstGeom>
          <a:noFill/>
        </p:spPr>
        <p:txBody>
          <a:bodyPr wrap="square" rtlCol="0">
            <a:spAutoFit/>
          </a:bodyPr>
          <a:p>
            <a:r>
              <a:rPr lang="zh-CN" altLang="en-US" sz="1400"/>
              <a:t>图</a:t>
            </a:r>
            <a:r>
              <a:rPr lang="en-US" altLang="zh-CN" sz="1400"/>
              <a:t>11-12    </a:t>
            </a:r>
            <a:r>
              <a:rPr lang="zh-CN" altLang="en-US" sz="1400"/>
              <a:t>三位二进制同步加法计数器的时序图</a:t>
            </a:r>
            <a:endParaRPr lang="zh-CN" altLang="en-US" sz="14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11.2.2 异步计数器</a:t>
            </a:r>
            <a:endParaRPr sz="2000">
              <a:sym typeface="+mn-ea"/>
            </a:endParaRPr>
          </a:p>
        </p:txBody>
      </p:sp>
      <p:sp>
        <p:nvSpPr>
          <p:cNvPr id="4" name="内容占位符 2"/>
          <p:cNvSpPr>
            <a:spLocks noGrp="1"/>
          </p:cNvSpPr>
          <p:nvPr/>
        </p:nvSpPr>
        <p:spPr>
          <a:xfrm>
            <a:off x="669925" y="1356995"/>
            <a:ext cx="10984865" cy="305752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异步计数器在做“加1”计数时是采取从低位到高位逐位进位的方式工作的，所以，其中的各个触发器不是同步翻转的。</a:t>
            </a:r>
            <a:endParaRPr sz="2000">
              <a:sym typeface="+mn-ea"/>
            </a:endParaRPr>
          </a:p>
          <a:p>
            <a:pPr marL="0" indent="0">
              <a:buNone/>
            </a:pPr>
            <a:r>
              <a:rPr sz="2000">
                <a:sym typeface="+mn-ea"/>
              </a:rPr>
              <a:t>      图11-13是由下降沿触发的</a:t>
            </a:r>
            <a:r>
              <a:rPr sz="2000" i="1">
                <a:sym typeface="+mn-ea"/>
              </a:rPr>
              <a:t>T</a:t>
            </a:r>
            <a:r>
              <a:rPr sz="2000">
                <a:sym typeface="+mn-ea"/>
              </a:rPr>
              <a:t>’触发器（</a:t>
            </a:r>
            <a:r>
              <a:rPr sz="2000" i="1">
                <a:sym typeface="+mn-ea"/>
              </a:rPr>
              <a:t>T</a:t>
            </a:r>
            <a:r>
              <a:rPr sz="2000">
                <a:sym typeface="+mn-ea"/>
              </a:rPr>
              <a:t>’触发器是令</a:t>
            </a:r>
            <a:r>
              <a:rPr sz="2000" i="1">
                <a:sym typeface="+mn-ea"/>
              </a:rPr>
              <a:t>JK</a:t>
            </a:r>
            <a:r>
              <a:rPr sz="2000">
                <a:sym typeface="+mn-ea"/>
              </a:rPr>
              <a:t>触发器的</a:t>
            </a:r>
            <a:r>
              <a:rPr sz="2000" i="1">
                <a:sym typeface="+mn-ea"/>
              </a:rPr>
              <a:t>J</a:t>
            </a:r>
            <a:r>
              <a:rPr sz="2000">
                <a:sym typeface="+mn-ea"/>
              </a:rPr>
              <a:t>=</a:t>
            </a:r>
            <a:r>
              <a:rPr sz="2000" i="1">
                <a:sym typeface="+mn-ea"/>
              </a:rPr>
              <a:t>K</a:t>
            </a:r>
            <a:r>
              <a:rPr sz="2000">
                <a:sym typeface="+mn-ea"/>
              </a:rPr>
              <a:t>=1而得到的）  组成的3位二进制异步加法计数器。因为所有的触发器都是在时钟信号下降沿动作，所以只要将低位触发器的</a:t>
            </a:r>
            <a:r>
              <a:rPr sz="2000" i="1">
                <a:sym typeface="+mn-ea"/>
              </a:rPr>
              <a:t>Q</a:t>
            </a:r>
            <a:r>
              <a:rPr sz="2000">
                <a:sym typeface="+mn-ea"/>
              </a:rPr>
              <a:t>端接至高位触发器的时钟输入端就行了。</a:t>
            </a:r>
            <a:endParaRPr sz="2000">
              <a:sym typeface="+mn-ea"/>
            </a:endParaRPr>
          </a:p>
          <a:p>
            <a:pPr marL="0" indent="0">
              <a:buNone/>
            </a:pPr>
            <a:r>
              <a:rPr sz="2000">
                <a:sym typeface="+mn-ea"/>
              </a:rPr>
              <a:t>      根据</a:t>
            </a:r>
            <a:r>
              <a:rPr sz="2000" i="1">
                <a:sym typeface="+mn-ea"/>
              </a:rPr>
              <a:t>T</a:t>
            </a:r>
            <a:r>
              <a:rPr sz="2000">
                <a:sym typeface="+mn-ea"/>
              </a:rPr>
              <a:t>’触发器的翻转规律即可画出在一系列</a:t>
            </a:r>
            <a:r>
              <a:rPr sz="2000" i="1">
                <a:sym typeface="+mn-ea"/>
              </a:rPr>
              <a:t>CP</a:t>
            </a:r>
            <a:r>
              <a:rPr sz="2000" baseline="-25000">
                <a:sym typeface="+mn-ea"/>
              </a:rPr>
              <a:t>0</a:t>
            </a:r>
            <a:r>
              <a:rPr sz="2000">
                <a:sym typeface="+mn-ea"/>
              </a:rPr>
              <a:t>脉冲信号作用下</a:t>
            </a:r>
            <a:r>
              <a:rPr sz="2000" i="1">
                <a:sym typeface="+mn-ea"/>
              </a:rPr>
              <a:t>Q</a:t>
            </a:r>
            <a:r>
              <a:rPr sz="2000">
                <a:sym typeface="+mn-ea"/>
              </a:rPr>
              <a:t>0、</a:t>
            </a:r>
            <a:r>
              <a:rPr sz="2000" i="1">
                <a:sym typeface="+mn-ea"/>
              </a:rPr>
              <a:t>Q</a:t>
            </a:r>
            <a:r>
              <a:rPr sz="2000">
                <a:sym typeface="+mn-ea"/>
              </a:rPr>
              <a:t>1、</a:t>
            </a:r>
            <a:r>
              <a:rPr sz="2000" i="1">
                <a:sym typeface="+mn-ea"/>
              </a:rPr>
              <a:t>Q</a:t>
            </a:r>
            <a:r>
              <a:rPr sz="2000">
                <a:sym typeface="+mn-ea"/>
              </a:rPr>
              <a:t>2的电压波形，如图11-14所示。</a:t>
            </a:r>
            <a:endParaRPr sz="2000">
              <a:sym typeface="+mn-ea"/>
            </a:endParaRPr>
          </a:p>
        </p:txBody>
      </p:sp>
      <p:pic>
        <p:nvPicPr>
          <p:cNvPr id="5" name="图片 4"/>
          <p:cNvPicPr>
            <a:picLocks noChangeAspect="1"/>
          </p:cNvPicPr>
          <p:nvPr/>
        </p:nvPicPr>
        <p:blipFill>
          <a:blip r:embed="rId1"/>
          <a:stretch>
            <a:fillRect/>
          </a:stretch>
        </p:blipFill>
        <p:spPr>
          <a:xfrm>
            <a:off x="235585" y="4414520"/>
            <a:ext cx="4781550" cy="2105025"/>
          </a:xfrm>
          <a:prstGeom prst="rect">
            <a:avLst/>
          </a:prstGeom>
        </p:spPr>
      </p:pic>
      <p:graphicFrame>
        <p:nvGraphicFramePr>
          <p:cNvPr id="1073744287" name="对象 1073744286"/>
          <p:cNvGraphicFramePr/>
          <p:nvPr/>
        </p:nvGraphicFramePr>
        <p:xfrm>
          <a:off x="5886133" y="4270058"/>
          <a:ext cx="5172075" cy="2066925"/>
        </p:xfrm>
        <a:graphic>
          <a:graphicData uri="http://schemas.openxmlformats.org/presentationml/2006/ole">
            <mc:AlternateContent xmlns:mc="http://schemas.openxmlformats.org/markup-compatibility/2006">
              <mc:Choice xmlns:v="urn:schemas-microsoft-com:vml" Requires="v">
                <p:oleObj spid="_x0000_s3076" name="" r:id="rId2" imgW="5172075" imgH="2066925" progId="PBrush">
                  <p:embed/>
                </p:oleObj>
              </mc:Choice>
              <mc:Fallback>
                <p:oleObj name="" r:id="rId2" imgW="5172075" imgH="2066925" progId="PBrush">
                  <p:embed/>
                  <p:pic>
                    <p:nvPicPr>
                      <p:cNvPr id="0" name="图片 3075"/>
                      <p:cNvPicPr/>
                      <p:nvPr/>
                    </p:nvPicPr>
                    <p:blipFill>
                      <a:blip r:embed="rId3"/>
                      <a:stretch>
                        <a:fillRect/>
                      </a:stretch>
                    </p:blipFill>
                    <p:spPr>
                      <a:xfrm>
                        <a:off x="5886133" y="4270058"/>
                        <a:ext cx="5172075" cy="2066925"/>
                      </a:xfrm>
                      <a:prstGeom prst="rect">
                        <a:avLst/>
                      </a:prstGeom>
                      <a:noFill/>
                      <a:ln w="38100">
                        <a:noFill/>
                        <a:miter/>
                      </a:ln>
                    </p:spPr>
                  </p:pic>
                </p:oleObj>
              </mc:Fallback>
            </mc:AlternateContent>
          </a:graphicData>
        </a:graphic>
      </p:graphicFrame>
      <p:sp>
        <p:nvSpPr>
          <p:cNvPr id="100" name="文本框 99"/>
          <p:cNvSpPr txBox="1"/>
          <p:nvPr/>
        </p:nvSpPr>
        <p:spPr>
          <a:xfrm>
            <a:off x="5978525" y="6289675"/>
            <a:ext cx="5080000" cy="306705"/>
          </a:xfrm>
          <a:prstGeom prst="rect">
            <a:avLst/>
          </a:prstGeom>
          <a:noFill/>
          <a:ln w="9525">
            <a:noFill/>
          </a:ln>
        </p:spPr>
        <p:txBody>
          <a:bodyPr>
            <a:spAutoFit/>
          </a:bodyPr>
          <a:p>
            <a:pPr indent="1600200"/>
            <a:r>
              <a:rPr lang="zh-CN" sz="1400" b="0">
                <a:solidFill>
                  <a:srgbClr val="000000"/>
                </a:solidFill>
                <a:ea typeface="宋体" panose="02010600030101010101" pitchFamily="2" charset="-122"/>
              </a:rPr>
              <a:t>图</a:t>
            </a:r>
            <a:r>
              <a:rPr lang="en-US" sz="1400" b="0">
                <a:solidFill>
                  <a:srgbClr val="000000"/>
                </a:solidFill>
                <a:latin typeface="宋体" panose="02010600030101010101" pitchFamily="2" charset="-122"/>
                <a:ea typeface="宋体" panose="02010600030101010101" pitchFamily="2" charset="-122"/>
              </a:rPr>
              <a:t>11-14   </a:t>
            </a:r>
            <a:r>
              <a:rPr lang="zh-CN" sz="1400" b="0">
                <a:solidFill>
                  <a:srgbClr val="000000"/>
                </a:solidFill>
                <a:ea typeface="宋体" panose="02010600030101010101" pitchFamily="2" charset="-122"/>
              </a:rPr>
              <a:t>图</a:t>
            </a:r>
            <a:r>
              <a:rPr lang="en-US" sz="1400" b="0">
                <a:solidFill>
                  <a:srgbClr val="000000"/>
                </a:solidFill>
                <a:latin typeface="宋体" panose="02010600030101010101" pitchFamily="2" charset="-122"/>
                <a:ea typeface="宋体" panose="02010600030101010101" pitchFamily="2" charset="-122"/>
              </a:rPr>
              <a:t>11-13</a:t>
            </a:r>
            <a:r>
              <a:rPr lang="zh-CN" sz="1400" b="0">
                <a:solidFill>
                  <a:srgbClr val="000000"/>
                </a:solidFill>
                <a:ea typeface="宋体" panose="02010600030101010101" pitchFamily="2" charset="-122"/>
              </a:rPr>
              <a:t>的时序图</a:t>
            </a:r>
            <a:endParaRPr lang="zh-CN" altLang="en-US" sz="1400" b="0">
              <a:solidFill>
                <a:srgbClr val="000000"/>
              </a:solidFill>
              <a:ea typeface="宋体" panose="02010600030101010101" pitchFamily="2" charset="-122"/>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11.2.3  集成计数器及其应用</a:t>
            </a:r>
            <a:endParaRPr sz="2000">
              <a:sym typeface="+mn-ea"/>
            </a:endParaRPr>
          </a:p>
        </p:txBody>
      </p:sp>
      <p:sp>
        <p:nvSpPr>
          <p:cNvPr id="4" name="内容占位符 2"/>
          <p:cNvSpPr>
            <a:spLocks noGrp="1"/>
          </p:cNvSpPr>
          <p:nvPr/>
        </p:nvSpPr>
        <p:spPr>
          <a:xfrm>
            <a:off x="669925" y="1356995"/>
            <a:ext cx="10984865" cy="305752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计数器应用非常广泛，所以也有较多型号的计数功能芯片。下面以74LS90为例，介绍集成计数器电路的功能及使用方法。</a:t>
            </a:r>
            <a:endParaRPr sz="2000">
              <a:sym typeface="+mn-ea"/>
            </a:endParaRPr>
          </a:p>
          <a:p>
            <a:pPr marL="0" indent="0">
              <a:buNone/>
            </a:pPr>
            <a:r>
              <a:rPr sz="2000">
                <a:sym typeface="+mn-ea"/>
              </a:rPr>
              <a:t>      74LS90是一个14脚的芯片，它的内部是一个二进制计数器和一个五进制计数器，下降沿触发。引脚排列如图所示。</a:t>
            </a:r>
            <a:endParaRPr sz="2000">
              <a:sym typeface="+mn-ea"/>
            </a:endParaRPr>
          </a:p>
        </p:txBody>
      </p:sp>
      <p:graphicFrame>
        <p:nvGraphicFramePr>
          <p:cNvPr id="1073744308" name="对象 1073744307"/>
          <p:cNvGraphicFramePr/>
          <p:nvPr/>
        </p:nvGraphicFramePr>
        <p:xfrm>
          <a:off x="3824605" y="3195955"/>
          <a:ext cx="4114800" cy="2184400"/>
        </p:xfrm>
        <a:graphic>
          <a:graphicData uri="http://schemas.openxmlformats.org/presentationml/2006/ole">
            <mc:AlternateContent xmlns:mc="http://schemas.openxmlformats.org/markup-compatibility/2006">
              <mc:Choice xmlns:v="urn:schemas-microsoft-com:vml" Requires="v">
                <p:oleObj spid="_x0000_s6" name="" r:id="rId1" imgW="2619375" imgH="1390650" progId="PBrush">
                  <p:embed/>
                </p:oleObj>
              </mc:Choice>
              <mc:Fallback>
                <p:oleObj name="" r:id="rId1" imgW="2619375" imgH="1390650" progId="PBrush">
                  <p:embed/>
                  <p:pic>
                    <p:nvPicPr>
                      <p:cNvPr id="0" name="图片 5"/>
                      <p:cNvPicPr/>
                      <p:nvPr/>
                    </p:nvPicPr>
                    <p:blipFill>
                      <a:blip r:embed="rId2"/>
                      <a:stretch>
                        <a:fillRect/>
                      </a:stretch>
                    </p:blipFill>
                    <p:spPr>
                      <a:xfrm>
                        <a:off x="3824605" y="3195955"/>
                        <a:ext cx="4114800" cy="2184400"/>
                      </a:xfrm>
                      <a:prstGeom prst="rect">
                        <a:avLst/>
                      </a:prstGeom>
                      <a:noFill/>
                      <a:ln w="38100">
                        <a:noFill/>
                        <a:miter/>
                      </a:ln>
                    </p:spPr>
                  </p:pic>
                </p:oleObj>
              </mc:Fallback>
            </mc:AlternateContent>
          </a:graphicData>
        </a:graphic>
      </p:graphicFrame>
      <p:sp>
        <p:nvSpPr>
          <p:cNvPr id="5" name="文本框 4"/>
          <p:cNvSpPr txBox="1"/>
          <p:nvPr/>
        </p:nvSpPr>
        <p:spPr>
          <a:xfrm>
            <a:off x="3650615" y="5573395"/>
            <a:ext cx="5010785" cy="306705"/>
          </a:xfrm>
          <a:prstGeom prst="rect">
            <a:avLst/>
          </a:prstGeom>
          <a:noFill/>
        </p:spPr>
        <p:txBody>
          <a:bodyPr wrap="square" rtlCol="0">
            <a:spAutoFit/>
          </a:bodyPr>
          <a:p>
            <a:r>
              <a:rPr lang="en-US" altLang="zh-CN" sz="1400"/>
              <a:t>                  </a:t>
            </a:r>
            <a:r>
              <a:rPr lang="zh-CN" altLang="en-US" sz="1400"/>
              <a:t>图</a:t>
            </a:r>
            <a:r>
              <a:rPr lang="en-US" altLang="zh-CN" sz="1400"/>
              <a:t>11-15     74LS90 </a:t>
            </a:r>
            <a:r>
              <a:rPr lang="zh-CN" altLang="en-US" sz="1400"/>
              <a:t>引脚排列</a:t>
            </a:r>
            <a:endParaRPr lang="zh-CN" altLang="en-US" sz="1400"/>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11.2.3集成计数器及其应用</a:t>
            </a:r>
            <a:endParaRPr sz="2000">
              <a:sym typeface="+mn-ea"/>
            </a:endParaRPr>
          </a:p>
        </p:txBody>
      </p:sp>
      <p:sp>
        <p:nvSpPr>
          <p:cNvPr id="4" name="内容占位符 2"/>
          <p:cNvSpPr>
            <a:spLocks noGrp="1"/>
          </p:cNvSpPr>
          <p:nvPr/>
        </p:nvSpPr>
        <p:spPr>
          <a:xfrm>
            <a:off x="669925" y="1438275"/>
            <a:ext cx="8038465" cy="48082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引脚功能如下：</a:t>
            </a:r>
            <a:endParaRPr sz="1800">
              <a:sym typeface="+mn-ea"/>
            </a:endParaRPr>
          </a:p>
          <a:p>
            <a:pPr marL="0" indent="0">
              <a:buNone/>
            </a:pPr>
            <a:r>
              <a:rPr sz="1800">
                <a:sym typeface="+mn-ea"/>
              </a:rPr>
              <a:t>     脚1：五进制计数器的时钟脉冲输入端。</a:t>
            </a:r>
            <a:endParaRPr sz="1800">
              <a:sym typeface="+mn-ea"/>
            </a:endParaRPr>
          </a:p>
          <a:p>
            <a:pPr marL="0" indent="0">
              <a:buNone/>
            </a:pPr>
            <a:r>
              <a:rPr sz="1800">
                <a:sym typeface="+mn-ea"/>
              </a:rPr>
              <a:t>     脚2和3：直接复位（清零）端。</a:t>
            </a:r>
            <a:endParaRPr sz="1800">
              <a:sym typeface="+mn-ea"/>
            </a:endParaRPr>
          </a:p>
          <a:p>
            <a:pPr marL="0" indent="0">
              <a:buNone/>
            </a:pPr>
            <a:r>
              <a:rPr sz="1800">
                <a:sym typeface="+mn-ea"/>
              </a:rPr>
              <a:t>     脚4、13：空脚。</a:t>
            </a:r>
            <a:endParaRPr sz="1800">
              <a:sym typeface="+mn-ea"/>
            </a:endParaRPr>
          </a:p>
          <a:p>
            <a:pPr marL="0" indent="0">
              <a:buNone/>
            </a:pPr>
            <a:r>
              <a:rPr sz="1800">
                <a:sym typeface="+mn-ea"/>
              </a:rPr>
              <a:t>     脚5：电源（＋5V）。</a:t>
            </a:r>
            <a:endParaRPr sz="1800">
              <a:sym typeface="+mn-ea"/>
            </a:endParaRPr>
          </a:p>
          <a:p>
            <a:pPr marL="0" indent="0">
              <a:buNone/>
            </a:pPr>
            <a:r>
              <a:rPr sz="1800">
                <a:sym typeface="+mn-ea"/>
              </a:rPr>
              <a:t>     脚6和7：直接置9端。</a:t>
            </a:r>
            <a:endParaRPr sz="1800">
              <a:sym typeface="+mn-ea"/>
            </a:endParaRPr>
          </a:p>
          <a:p>
            <a:pPr marL="0" indent="0">
              <a:buNone/>
            </a:pPr>
            <a:r>
              <a:rPr sz="1800">
                <a:sym typeface="+mn-ea"/>
              </a:rPr>
              <a:t>     脚</a:t>
            </a:r>
            <a:r>
              <a:rPr lang="en-US" altLang="zh-CN" sz="1800">
                <a:sym typeface="+mn-ea"/>
              </a:rPr>
              <a:t>8</a:t>
            </a:r>
            <a:r>
              <a:rPr sz="1800">
                <a:sym typeface="+mn-ea"/>
              </a:rPr>
              <a:t>、脚</a:t>
            </a:r>
            <a:r>
              <a:rPr lang="en-US" altLang="zh-CN" sz="1800">
                <a:sym typeface="+mn-ea"/>
              </a:rPr>
              <a:t>9</a:t>
            </a:r>
            <a:r>
              <a:rPr sz="1800">
                <a:sym typeface="+mn-ea"/>
              </a:rPr>
              <a:t>、脚11：五进制计数器的输出端（由低位到高位排列）。</a:t>
            </a:r>
            <a:endParaRPr sz="1800">
              <a:sym typeface="+mn-ea"/>
            </a:endParaRPr>
          </a:p>
          <a:p>
            <a:pPr marL="0" indent="0">
              <a:buNone/>
            </a:pPr>
            <a:r>
              <a:rPr sz="1800">
                <a:sym typeface="+mn-ea"/>
              </a:rPr>
              <a:t>     脚10：接地。</a:t>
            </a:r>
            <a:endParaRPr sz="1800">
              <a:sym typeface="+mn-ea"/>
            </a:endParaRPr>
          </a:p>
          <a:p>
            <a:pPr marL="0" indent="0">
              <a:buNone/>
            </a:pPr>
            <a:r>
              <a:rPr sz="1800">
                <a:sym typeface="+mn-ea"/>
              </a:rPr>
              <a:t>     脚12：二进制计数器的输出端。</a:t>
            </a:r>
            <a:endParaRPr sz="1800">
              <a:sym typeface="+mn-ea"/>
            </a:endParaRPr>
          </a:p>
          <a:p>
            <a:pPr marL="0" indent="0">
              <a:buNone/>
            </a:pPr>
            <a:r>
              <a:rPr sz="1800">
                <a:sym typeface="+mn-ea"/>
              </a:rPr>
              <a:t>     脚14：二进制计数器的时钟脉冲输入端。</a:t>
            </a:r>
            <a:endParaRPr sz="2000">
              <a:sym typeface="+mn-ea"/>
            </a:endParaRPr>
          </a:p>
          <a:p>
            <a:endParaRPr sz="2000">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11.1.1概述</a:t>
            </a:r>
            <a:endParaRPr sz="2000"/>
          </a:p>
        </p:txBody>
      </p:sp>
      <p:sp>
        <p:nvSpPr>
          <p:cNvPr id="4" name="内容占位符 2"/>
          <p:cNvSpPr>
            <a:spLocks noGrp="1"/>
          </p:cNvSpPr>
          <p:nvPr/>
        </p:nvSpPr>
        <p:spPr>
          <a:xfrm>
            <a:off x="669925" y="1438275"/>
            <a:ext cx="10984865" cy="25857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  时序逻辑电路不仅具备组合逻辑电路的基本功能，还必须具备对过去时刻的状态进行存储或记忆的功能。具备记忆功能的电路称为存储电路，它主要由各类触发器组成。时序逻辑电路一般由组合逻辑电路和存储电路（存储器）两部分组成，其结构框图如图</a:t>
            </a:r>
            <a:r>
              <a:rPr lang="en-US" altLang="zh-CN" sz="2000">
                <a:sym typeface="+mn-ea"/>
              </a:rPr>
              <a:t>11-2</a:t>
            </a:r>
            <a:r>
              <a:rPr sz="2000">
                <a:sym typeface="+mn-ea"/>
              </a:rPr>
              <a:t>所示。</a:t>
            </a:r>
            <a:endParaRPr sz="2000">
              <a:sym typeface="+mn-ea"/>
            </a:endParaRPr>
          </a:p>
          <a:p>
            <a:pPr marL="0" indent="0">
              <a:buNone/>
            </a:pPr>
            <a:r>
              <a:rPr sz="2000">
                <a:sym typeface="+mn-ea"/>
              </a:rPr>
              <a:t>      时序逻辑电路的基本单元是触发器，触发器是一种具有记忆功能的单元电路，它有0和1两种稳定状态。当无外界信号作用时，保持原状态不变；在输入信号作用下，触发器可从一种状态翻转到另一种状态。</a:t>
            </a:r>
            <a:endParaRPr sz="2000">
              <a:sym typeface="+mn-ea"/>
            </a:endParaRPr>
          </a:p>
        </p:txBody>
      </p:sp>
      <p:pic>
        <p:nvPicPr>
          <p:cNvPr id="5" name="图片 -2147482620"/>
          <p:cNvPicPr>
            <a:picLocks noChangeAspect="1"/>
          </p:cNvPicPr>
          <p:nvPr/>
        </p:nvPicPr>
        <p:blipFill>
          <a:blip r:embed="rId1"/>
          <a:stretch>
            <a:fillRect/>
          </a:stretch>
        </p:blipFill>
        <p:spPr>
          <a:xfrm>
            <a:off x="3409315" y="4389120"/>
            <a:ext cx="4375785" cy="1928495"/>
          </a:xfrm>
          <a:prstGeom prst="rect">
            <a:avLst/>
          </a:prstGeom>
          <a:noFill/>
          <a:ln w="9525">
            <a:noFill/>
          </a:ln>
        </p:spPr>
      </p:pic>
      <p:sp>
        <p:nvSpPr>
          <p:cNvPr id="6" name="文本框 5"/>
          <p:cNvSpPr txBox="1"/>
          <p:nvPr/>
        </p:nvSpPr>
        <p:spPr>
          <a:xfrm>
            <a:off x="3640455" y="6263005"/>
            <a:ext cx="4067810" cy="306705"/>
          </a:xfrm>
          <a:prstGeom prst="rect">
            <a:avLst/>
          </a:prstGeom>
          <a:noFill/>
        </p:spPr>
        <p:txBody>
          <a:bodyPr wrap="square" rtlCol="0">
            <a:spAutoFit/>
          </a:bodyPr>
          <a:p>
            <a:r>
              <a:rPr lang="en-US" altLang="zh-CN" sz="1400"/>
              <a:t>     </a:t>
            </a:r>
            <a:r>
              <a:rPr lang="zh-CN" altLang="en-US" sz="1400"/>
              <a:t>图</a:t>
            </a:r>
            <a:r>
              <a:rPr lang="en-US" altLang="zh-CN" sz="1400"/>
              <a:t>11-3     </a:t>
            </a:r>
            <a:r>
              <a:rPr lang="zh-CN" altLang="en-US" sz="1400"/>
              <a:t>触发器的电路符号</a:t>
            </a:r>
            <a:endParaRPr lang="zh-CN" altLang="en-US" sz="1400"/>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11.2 计数器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11.2.3   集成计数器及其应用</a:t>
            </a:r>
            <a:endParaRPr sz="2000">
              <a:sym typeface="+mn-ea"/>
            </a:endParaRPr>
          </a:p>
        </p:txBody>
      </p:sp>
      <p:sp>
        <p:nvSpPr>
          <p:cNvPr id="5" name="内容占位符 2"/>
          <p:cNvSpPr>
            <a:spLocks noGrp="1"/>
          </p:cNvSpPr>
          <p:nvPr/>
        </p:nvSpPr>
        <p:spPr>
          <a:xfrm>
            <a:off x="874395" y="1562735"/>
            <a:ext cx="11079480" cy="233235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由以上引脚功能可以看出利用脚12和脚14可以作为一个一位二进制计数器（即一个触发器）；利用</a:t>
            </a:r>
            <a:r>
              <a:rPr sz="1800">
                <a:sym typeface="+mn-ea"/>
              </a:rPr>
              <a:t>脚</a:t>
            </a:r>
            <a:r>
              <a:rPr sz="1800">
                <a:sym typeface="+mn-ea"/>
              </a:rPr>
              <a:t>1和</a:t>
            </a:r>
            <a:r>
              <a:rPr sz="1800">
                <a:sym typeface="+mn-ea"/>
              </a:rPr>
              <a:t>脚</a:t>
            </a:r>
            <a:r>
              <a:rPr sz="1800">
                <a:sym typeface="+mn-ea"/>
              </a:rPr>
              <a:t>9、</a:t>
            </a:r>
            <a:r>
              <a:rPr sz="1800">
                <a:sym typeface="+mn-ea"/>
              </a:rPr>
              <a:t>脚</a:t>
            </a:r>
            <a:r>
              <a:rPr sz="1800">
                <a:sym typeface="+mn-ea"/>
              </a:rPr>
              <a:t>8、</a:t>
            </a:r>
            <a:r>
              <a:rPr sz="1800">
                <a:sym typeface="+mn-ea"/>
              </a:rPr>
              <a:t>脚</a:t>
            </a:r>
            <a:r>
              <a:rPr sz="1800">
                <a:sym typeface="+mn-ea"/>
              </a:rPr>
              <a:t>11可以直接作为一个五进制计数器。如果要构成十进制计数器可以有两种方法：一种是</a:t>
            </a:r>
            <a:r>
              <a:rPr sz="1800">
                <a:sym typeface="+mn-ea"/>
              </a:rPr>
              <a:t>脚</a:t>
            </a:r>
            <a:r>
              <a:rPr sz="1800">
                <a:sym typeface="+mn-ea"/>
              </a:rPr>
              <a:t>14作为时钟脉冲输入端，</a:t>
            </a:r>
            <a:r>
              <a:rPr sz="1800">
                <a:sym typeface="+mn-ea"/>
              </a:rPr>
              <a:t>脚</a:t>
            </a:r>
            <a:r>
              <a:rPr sz="1800">
                <a:sym typeface="+mn-ea"/>
              </a:rPr>
              <a:t>12和</a:t>
            </a:r>
            <a:r>
              <a:rPr sz="1800">
                <a:sym typeface="+mn-ea"/>
              </a:rPr>
              <a:t>脚</a:t>
            </a:r>
            <a:r>
              <a:rPr sz="1800">
                <a:sym typeface="+mn-ea"/>
              </a:rPr>
              <a:t>1直接相连，输出端由高到低的排列顺序为</a:t>
            </a:r>
            <a:r>
              <a:rPr sz="1800">
                <a:sym typeface="+mn-ea"/>
              </a:rPr>
              <a:t>脚</a:t>
            </a:r>
            <a:r>
              <a:rPr sz="1800">
                <a:sym typeface="+mn-ea"/>
              </a:rPr>
              <a:t>11、</a:t>
            </a:r>
            <a:r>
              <a:rPr sz="1800">
                <a:sym typeface="+mn-ea"/>
              </a:rPr>
              <a:t>脚</a:t>
            </a:r>
            <a:r>
              <a:rPr sz="1800">
                <a:sym typeface="+mn-ea"/>
              </a:rPr>
              <a:t>8、</a:t>
            </a:r>
            <a:r>
              <a:rPr sz="1800">
                <a:sym typeface="+mn-ea"/>
              </a:rPr>
              <a:t>脚</a:t>
            </a:r>
            <a:r>
              <a:rPr sz="1800">
                <a:sym typeface="+mn-ea"/>
              </a:rPr>
              <a:t>9、</a:t>
            </a:r>
            <a:r>
              <a:rPr sz="1800">
                <a:sym typeface="+mn-ea"/>
              </a:rPr>
              <a:t>脚</a:t>
            </a:r>
            <a:r>
              <a:rPr sz="1800">
                <a:sym typeface="+mn-ea"/>
              </a:rPr>
              <a:t>12，构成8421BCD码二—十进制计数器；另一种</a:t>
            </a:r>
            <a:r>
              <a:rPr sz="1800">
                <a:sym typeface="+mn-ea"/>
              </a:rPr>
              <a:t>脚</a:t>
            </a:r>
            <a:r>
              <a:rPr sz="1800">
                <a:sym typeface="+mn-ea"/>
              </a:rPr>
              <a:t>1作为时钟脉冲输入端，</a:t>
            </a:r>
            <a:r>
              <a:rPr sz="1800">
                <a:sym typeface="+mn-ea"/>
              </a:rPr>
              <a:t>脚</a:t>
            </a:r>
            <a:r>
              <a:rPr sz="1800">
                <a:sym typeface="+mn-ea"/>
              </a:rPr>
              <a:t>11和</a:t>
            </a:r>
            <a:r>
              <a:rPr sz="1800">
                <a:sym typeface="+mn-ea"/>
              </a:rPr>
              <a:t>脚</a:t>
            </a:r>
            <a:r>
              <a:rPr sz="1800">
                <a:sym typeface="+mn-ea"/>
              </a:rPr>
              <a:t>14直接相连，输出端由高到低的排列顺序为</a:t>
            </a:r>
            <a:r>
              <a:rPr sz="1800">
                <a:sym typeface="+mn-ea"/>
              </a:rPr>
              <a:t>脚</a:t>
            </a:r>
            <a:r>
              <a:rPr sz="1800">
                <a:sym typeface="+mn-ea"/>
              </a:rPr>
              <a:t>12、</a:t>
            </a:r>
            <a:r>
              <a:rPr sz="1800">
                <a:sym typeface="+mn-ea"/>
              </a:rPr>
              <a:t>脚</a:t>
            </a:r>
            <a:r>
              <a:rPr sz="1800">
                <a:sym typeface="+mn-ea"/>
              </a:rPr>
              <a:t>11、</a:t>
            </a:r>
            <a:r>
              <a:rPr sz="1800">
                <a:sym typeface="+mn-ea"/>
              </a:rPr>
              <a:t>脚</a:t>
            </a:r>
            <a:r>
              <a:rPr sz="1800">
                <a:sym typeface="+mn-ea"/>
              </a:rPr>
              <a:t>8、</a:t>
            </a:r>
            <a:r>
              <a:rPr sz="1800">
                <a:sym typeface="+mn-ea"/>
              </a:rPr>
              <a:t>脚</a:t>
            </a:r>
            <a:r>
              <a:rPr sz="1800">
                <a:sym typeface="+mn-ea"/>
              </a:rPr>
              <a:t>9，构成5421BCD码二—十进制计数器。此两种具体连接方法见图11-16。</a:t>
            </a:r>
            <a:endParaRPr sz="1800">
              <a:sym typeface="+mn-ea"/>
            </a:endParaRPr>
          </a:p>
        </p:txBody>
      </p:sp>
      <p:pic>
        <p:nvPicPr>
          <p:cNvPr id="6" name="图片 5"/>
          <p:cNvPicPr>
            <a:picLocks noChangeAspect="1"/>
          </p:cNvPicPr>
          <p:nvPr/>
        </p:nvPicPr>
        <p:blipFill>
          <a:blip r:embed="rId1"/>
          <a:stretch>
            <a:fillRect/>
          </a:stretch>
        </p:blipFill>
        <p:spPr>
          <a:xfrm>
            <a:off x="3470275" y="3895090"/>
            <a:ext cx="5887720" cy="2827020"/>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11.3寄存器</a:t>
            </a:r>
            <a:endParaRPr>
              <a:sym typeface="+mn-ea"/>
            </a:endParaRPr>
          </a:p>
        </p:txBody>
      </p:sp>
      <p:sp>
        <p:nvSpPr>
          <p:cNvPr id="5" name="内容占位符 2"/>
          <p:cNvSpPr>
            <a:spLocks noGrp="1"/>
          </p:cNvSpPr>
          <p:nvPr/>
        </p:nvSpPr>
        <p:spPr>
          <a:xfrm>
            <a:off x="817245" y="1003935"/>
            <a:ext cx="11079480" cy="294322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寄存器存放数码的方式有并行和串行两种。同样，</a:t>
            </a:r>
            <a:r>
              <a:rPr lang="en-US" altLang="zh-CN" sz="1800">
                <a:sym typeface="+mn-ea"/>
              </a:rPr>
              <a:t>寄存器数码的输出也有并行和串行两种方式。</a:t>
            </a:r>
            <a:endParaRPr lang="en-US" altLang="zh-CN" sz="1800">
              <a:sym typeface="+mn-ea"/>
            </a:endParaRPr>
          </a:p>
          <a:p>
            <a:pPr marL="0" indent="0">
              <a:buNone/>
            </a:pPr>
            <a:r>
              <a:rPr lang="en-US" altLang="zh-CN" sz="1800">
                <a:sym typeface="+mn-ea"/>
              </a:rPr>
              <a:t>     1．数码寄存器</a:t>
            </a:r>
            <a:endParaRPr lang="en-US" altLang="zh-CN" sz="1800">
              <a:sym typeface="+mn-ea"/>
            </a:endParaRPr>
          </a:p>
          <a:p>
            <a:pPr marL="0" indent="0">
              <a:buNone/>
            </a:pPr>
            <a:r>
              <a:rPr lang="en-US" altLang="zh-CN" sz="1800">
                <a:sym typeface="+mn-ea"/>
              </a:rPr>
              <a:t>     如图11-18所示是一个由</a:t>
            </a:r>
            <a:r>
              <a:rPr lang="en-US" altLang="zh-CN" sz="1800" i="1">
                <a:sym typeface="+mn-ea"/>
              </a:rPr>
              <a:t>D</a:t>
            </a:r>
            <a:r>
              <a:rPr lang="en-US" altLang="zh-CN" sz="1800">
                <a:sym typeface="+mn-ea"/>
              </a:rPr>
              <a:t>触发器构成的四位二进制数码寄存器。它采用并行输入并行输出的方式，把要存入的四位二进制数码</a:t>
            </a:r>
            <a:r>
              <a:rPr lang="en-US" altLang="zh-CN" sz="1800" i="1">
                <a:sym typeface="+mn-ea"/>
              </a:rPr>
              <a:t>A</a:t>
            </a:r>
            <a:r>
              <a:rPr lang="en-US" altLang="zh-CN" sz="1800" baseline="-25000">
                <a:sym typeface="+mn-ea"/>
              </a:rPr>
              <a:t>3</a:t>
            </a:r>
            <a:r>
              <a:rPr lang="en-US" altLang="zh-CN" sz="1800">
                <a:sym typeface="+mn-ea"/>
              </a:rPr>
              <a:t>、</a:t>
            </a:r>
            <a:r>
              <a:rPr lang="en-US" altLang="zh-CN" sz="1800" i="1">
                <a:sym typeface="+mn-ea"/>
              </a:rPr>
              <a:t>A</a:t>
            </a:r>
            <a:r>
              <a:rPr lang="en-US" altLang="zh-CN" sz="1800" baseline="-25000">
                <a:sym typeface="+mn-ea"/>
              </a:rPr>
              <a:t>2</a:t>
            </a:r>
            <a:r>
              <a:rPr lang="en-US" altLang="zh-CN" sz="1800">
                <a:sym typeface="+mn-ea"/>
              </a:rPr>
              <a:t>、</a:t>
            </a:r>
            <a:r>
              <a:rPr lang="en-US" altLang="zh-CN" sz="1800" i="1">
                <a:sym typeface="+mn-ea"/>
              </a:rPr>
              <a:t>A</a:t>
            </a:r>
            <a:r>
              <a:rPr lang="en-US" altLang="zh-CN" sz="1800" baseline="-25000">
                <a:sym typeface="+mn-ea"/>
              </a:rPr>
              <a:t>1</a:t>
            </a:r>
            <a:r>
              <a:rPr lang="en-US" altLang="zh-CN" sz="1800">
                <a:sym typeface="+mn-ea"/>
              </a:rPr>
              <a:t>、</a:t>
            </a:r>
            <a:r>
              <a:rPr lang="en-US" altLang="zh-CN" sz="1800" i="1">
                <a:sym typeface="+mn-ea"/>
              </a:rPr>
              <a:t>A</a:t>
            </a:r>
            <a:r>
              <a:rPr lang="en-US" altLang="zh-CN" sz="1800" baseline="-25000">
                <a:sym typeface="+mn-ea"/>
              </a:rPr>
              <a:t>0</a:t>
            </a:r>
            <a:r>
              <a:rPr lang="en-US" altLang="zh-CN" sz="1800">
                <a:sym typeface="+mn-ea"/>
              </a:rPr>
              <a:t>分别对应接入四个触发器的输入端（</a:t>
            </a:r>
            <a:r>
              <a:rPr lang="en-US" altLang="zh-CN" sz="1800" i="1">
                <a:sym typeface="+mn-ea"/>
              </a:rPr>
              <a:t>D</a:t>
            </a:r>
            <a:r>
              <a:rPr lang="en-US" altLang="zh-CN" sz="1800">
                <a:sym typeface="+mn-ea"/>
              </a:rPr>
              <a:t>端），四个触发器的时钟脉冲输入端连在一起作为接收信号的控制输入端，当有寄存信号（</a:t>
            </a:r>
            <a:r>
              <a:rPr lang="en-US" altLang="zh-CN" sz="1800" i="1">
                <a:sym typeface="+mn-ea"/>
              </a:rPr>
              <a:t>CP</a:t>
            </a:r>
            <a:r>
              <a:rPr lang="en-US" altLang="zh-CN" sz="1800">
                <a:sym typeface="+mn-ea"/>
              </a:rPr>
              <a:t>上升沿）时，四位待存的数码同时存入对应的触发器，使</a:t>
            </a:r>
            <a:r>
              <a:rPr lang="en-US" altLang="zh-CN" sz="1800" i="1">
                <a:sym typeface="+mn-ea"/>
              </a:rPr>
              <a:t>Q</a:t>
            </a:r>
            <a:r>
              <a:rPr lang="en-US" altLang="zh-CN" sz="1800" baseline="-25000">
                <a:sym typeface="+mn-ea"/>
              </a:rPr>
              <a:t>3</a:t>
            </a:r>
            <a:r>
              <a:rPr lang="en-US" altLang="zh-CN" sz="1800" i="1">
                <a:sym typeface="+mn-ea"/>
              </a:rPr>
              <a:t>Q</a:t>
            </a:r>
            <a:r>
              <a:rPr lang="en-US" altLang="zh-CN" sz="1800" baseline="-25000">
                <a:sym typeface="+mn-ea"/>
              </a:rPr>
              <a:t>2</a:t>
            </a:r>
            <a:r>
              <a:rPr lang="en-US" altLang="zh-CN" sz="1800" i="1">
                <a:sym typeface="+mn-ea"/>
              </a:rPr>
              <a:t>Q</a:t>
            </a:r>
            <a:r>
              <a:rPr lang="en-US" altLang="zh-CN" sz="1800" baseline="-25000">
                <a:sym typeface="+mn-ea"/>
              </a:rPr>
              <a:t>1</a:t>
            </a:r>
            <a:r>
              <a:rPr lang="en-US" altLang="zh-CN" sz="1800" i="1">
                <a:sym typeface="+mn-ea"/>
              </a:rPr>
              <a:t>Q</a:t>
            </a:r>
            <a:r>
              <a:rPr lang="en-US" altLang="zh-CN" sz="1800" baseline="-25000">
                <a:sym typeface="+mn-ea"/>
              </a:rPr>
              <a:t>0</a:t>
            </a:r>
            <a:r>
              <a:rPr lang="en-US" altLang="zh-CN" sz="1800">
                <a:sym typeface="+mn-ea"/>
              </a:rPr>
              <a:t>＝</a:t>
            </a:r>
            <a:r>
              <a:rPr lang="en-US" altLang="zh-CN" sz="1800" i="1">
                <a:sym typeface="+mn-ea"/>
              </a:rPr>
              <a:t>A</a:t>
            </a:r>
            <a:r>
              <a:rPr lang="en-US" altLang="zh-CN" sz="1800" baseline="-25000">
                <a:sym typeface="+mn-ea"/>
              </a:rPr>
              <a:t>3</a:t>
            </a:r>
            <a:r>
              <a:rPr lang="en-US" altLang="zh-CN" sz="1800" i="1">
                <a:sym typeface="+mn-ea"/>
              </a:rPr>
              <a:t>A</a:t>
            </a:r>
            <a:r>
              <a:rPr lang="en-US" altLang="zh-CN" sz="1800" baseline="-25000">
                <a:sym typeface="+mn-ea"/>
              </a:rPr>
              <a:t>2</a:t>
            </a:r>
            <a:r>
              <a:rPr lang="en-US" altLang="zh-CN" sz="1800" i="1">
                <a:sym typeface="+mn-ea"/>
              </a:rPr>
              <a:t>A</a:t>
            </a:r>
            <a:r>
              <a:rPr lang="en-US" altLang="zh-CN" sz="1800" baseline="-25000">
                <a:sym typeface="+mn-ea"/>
              </a:rPr>
              <a:t>1</a:t>
            </a:r>
            <a:r>
              <a:rPr lang="en-US" altLang="zh-CN" sz="1800" i="1">
                <a:sym typeface="+mn-ea"/>
              </a:rPr>
              <a:t>A</a:t>
            </a:r>
            <a:r>
              <a:rPr lang="en-US" altLang="zh-CN" sz="1800" baseline="-25000">
                <a:sym typeface="+mn-ea"/>
              </a:rPr>
              <a:t>0</a:t>
            </a:r>
            <a:r>
              <a:rPr lang="en-US" altLang="zh-CN" sz="1800">
                <a:sym typeface="+mn-ea"/>
              </a:rPr>
              <a:t>，完成了接收和寄存的功能。</a:t>
            </a:r>
            <a:endParaRPr lang="en-US" altLang="zh-CN" sz="1800">
              <a:sym typeface="+mn-ea"/>
            </a:endParaRPr>
          </a:p>
        </p:txBody>
      </p:sp>
      <p:pic>
        <p:nvPicPr>
          <p:cNvPr id="7" name="图片 6"/>
          <p:cNvPicPr>
            <a:picLocks noChangeAspect="1"/>
          </p:cNvPicPr>
          <p:nvPr/>
        </p:nvPicPr>
        <p:blipFill>
          <a:blip r:embed="rId1"/>
          <a:stretch>
            <a:fillRect/>
          </a:stretch>
        </p:blipFill>
        <p:spPr>
          <a:xfrm>
            <a:off x="3147695" y="3470910"/>
            <a:ext cx="7192645" cy="3108325"/>
          </a:xfrm>
          <a:prstGeom prst="rect">
            <a:avLst/>
          </a:prstGeom>
        </p:spPr>
      </p:pic>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11.3寄存器</a:t>
            </a:r>
            <a:endParaRPr>
              <a:sym typeface="+mn-ea"/>
            </a:endParaRPr>
          </a:p>
        </p:txBody>
      </p:sp>
      <p:sp>
        <p:nvSpPr>
          <p:cNvPr id="5" name="内容占位符 2"/>
          <p:cNvSpPr>
            <a:spLocks noGrp="1"/>
          </p:cNvSpPr>
          <p:nvPr/>
        </p:nvSpPr>
        <p:spPr>
          <a:xfrm>
            <a:off x="817245" y="1003935"/>
            <a:ext cx="11079480" cy="210121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2．移位寄存器</a:t>
            </a:r>
            <a:endParaRPr sz="1800">
              <a:sym typeface="+mn-ea"/>
            </a:endParaRPr>
          </a:p>
          <a:p>
            <a:pPr marL="0" indent="0">
              <a:buNone/>
            </a:pPr>
            <a:r>
              <a:rPr sz="1800">
                <a:sym typeface="+mn-ea"/>
              </a:rPr>
              <a:t>     移位寄存器除了具有存储数码的功能以外，还具有移位功能。所谓移位功能，是指寄存器里存储的数码能在移位脉冲的作用下依次左移或右移。</a:t>
            </a:r>
            <a:endParaRPr sz="1800">
              <a:sym typeface="+mn-ea"/>
            </a:endParaRPr>
          </a:p>
          <a:p>
            <a:pPr marL="0" indent="0">
              <a:buNone/>
            </a:pPr>
            <a:r>
              <a:rPr sz="1800">
                <a:sym typeface="+mn-ea"/>
              </a:rPr>
              <a:t>     图11-19所示电路是由边沿触发结构的</a:t>
            </a:r>
            <a:r>
              <a:rPr sz="1800" i="1">
                <a:sym typeface="+mn-ea"/>
              </a:rPr>
              <a:t>D</a:t>
            </a:r>
            <a:r>
              <a:rPr sz="1800">
                <a:sym typeface="+mn-ea"/>
              </a:rPr>
              <a:t>触发器组成的四位移位寄存器。其中第一个触发器F</a:t>
            </a:r>
            <a:r>
              <a:rPr sz="1800" baseline="-25000">
                <a:sym typeface="+mn-ea"/>
              </a:rPr>
              <a:t>0</a:t>
            </a:r>
            <a:r>
              <a:rPr sz="1800">
                <a:sym typeface="+mn-ea"/>
              </a:rPr>
              <a:t>的输入端接收输入信号，其余的每个触发器输入端均与前边一个触发器的</a:t>
            </a:r>
            <a:r>
              <a:rPr sz="1800" i="1">
                <a:sym typeface="+mn-ea"/>
              </a:rPr>
              <a:t>Q</a:t>
            </a:r>
            <a:r>
              <a:rPr sz="1800">
                <a:sym typeface="+mn-ea"/>
              </a:rPr>
              <a:t>端相连。</a:t>
            </a:r>
            <a:endParaRPr sz="1800">
              <a:sym typeface="+mn-ea"/>
            </a:endParaRPr>
          </a:p>
        </p:txBody>
      </p:sp>
      <p:pic>
        <p:nvPicPr>
          <p:cNvPr id="3" name="图片 2"/>
          <p:cNvPicPr>
            <a:picLocks noChangeAspect="1"/>
          </p:cNvPicPr>
          <p:nvPr/>
        </p:nvPicPr>
        <p:blipFill>
          <a:blip r:embed="rId1"/>
          <a:stretch>
            <a:fillRect/>
          </a:stretch>
        </p:blipFill>
        <p:spPr>
          <a:xfrm>
            <a:off x="2514600" y="3198495"/>
            <a:ext cx="7931150" cy="3216910"/>
          </a:xfrm>
          <a:prstGeom prst="rect">
            <a:avLst/>
          </a:prstGeom>
        </p:spPr>
      </p:pic>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433074"/>
            <a:ext cx="10852237" cy="441964"/>
          </a:xfrm>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11.4.1概述</a:t>
            </a:r>
            <a:endParaRPr sz="2000">
              <a:sym typeface="+mn-ea"/>
            </a:endParaRPr>
          </a:p>
        </p:txBody>
      </p:sp>
      <p:sp>
        <p:nvSpPr>
          <p:cNvPr id="4" name="内容占位符 2"/>
          <p:cNvSpPr>
            <a:spLocks noGrp="1"/>
          </p:cNvSpPr>
          <p:nvPr/>
        </p:nvSpPr>
        <p:spPr>
          <a:xfrm>
            <a:off x="528320" y="2478405"/>
            <a:ext cx="10993755" cy="34429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获得矩形脉冲的方法有两种：一种是利用各种形式的多谐振荡器电路直接产生所需要的矩形脉冲；另一种是通过各种整形电路把已有的周期性变化波形变换成符合要求的矩形脉冲。</a:t>
            </a:r>
            <a:endParaRPr sz="2000">
              <a:sym typeface="+mn-ea"/>
            </a:endParaRPr>
          </a:p>
          <a:p>
            <a:r>
              <a:rPr sz="2000">
                <a:sym typeface="+mn-ea"/>
              </a:rPr>
              <a:t>脉冲周期</a:t>
            </a:r>
            <a:r>
              <a:rPr sz="2000" i="1">
                <a:sym typeface="+mn-ea"/>
              </a:rPr>
              <a:t>T</a:t>
            </a:r>
            <a:r>
              <a:rPr sz="2000">
                <a:sym typeface="+mn-ea"/>
              </a:rPr>
              <a:t>——周期性重复的脉冲序列中，两个相邻脉冲之间的时间间隔。</a:t>
            </a:r>
            <a:endParaRPr sz="2000">
              <a:sym typeface="+mn-ea"/>
            </a:endParaRPr>
          </a:p>
          <a:p>
            <a:r>
              <a:rPr sz="2000">
                <a:sym typeface="+mn-ea"/>
              </a:rPr>
              <a:t>脉冲宽度</a:t>
            </a:r>
            <a:r>
              <a:rPr sz="2000" i="1">
                <a:sym typeface="+mn-ea"/>
              </a:rPr>
              <a:t>U</a:t>
            </a:r>
            <a:r>
              <a:rPr sz="2000" baseline="-25000">
                <a:sym typeface="+mn-ea"/>
              </a:rPr>
              <a:t>m</a:t>
            </a:r>
            <a:r>
              <a:rPr sz="2000">
                <a:sym typeface="+mn-ea"/>
              </a:rPr>
              <a:t>——脉冲电压的最大变化幅度。</a:t>
            </a:r>
            <a:endParaRPr sz="2000">
              <a:sym typeface="+mn-ea"/>
            </a:endParaRPr>
          </a:p>
          <a:p>
            <a:r>
              <a:rPr sz="2000">
                <a:sym typeface="+mn-ea"/>
              </a:rPr>
              <a:t>脉冲宽度</a:t>
            </a:r>
            <a:r>
              <a:rPr sz="2000" i="1">
                <a:sym typeface="+mn-ea"/>
              </a:rPr>
              <a:t>T</a:t>
            </a:r>
            <a:r>
              <a:rPr sz="2000" baseline="-25000">
                <a:sym typeface="+mn-ea"/>
              </a:rPr>
              <a:t>W</a:t>
            </a:r>
            <a:r>
              <a:rPr sz="2000">
                <a:sym typeface="+mn-ea"/>
              </a:rPr>
              <a:t>——从脉冲前沿到达0.5</a:t>
            </a:r>
            <a:r>
              <a:rPr sz="2000" i="1">
                <a:sym typeface="+mn-ea"/>
              </a:rPr>
              <a:t>U</a:t>
            </a:r>
            <a:r>
              <a:rPr sz="2000" baseline="-25000">
                <a:sym typeface="+mn-ea"/>
              </a:rPr>
              <a:t>m</a:t>
            </a:r>
            <a:r>
              <a:rPr sz="2000">
                <a:sym typeface="+mn-ea"/>
              </a:rPr>
              <a:t>起，到脉冲后沿到达0.5</a:t>
            </a:r>
            <a:r>
              <a:rPr sz="2000" i="1">
                <a:sym typeface="+mn-ea"/>
              </a:rPr>
              <a:t>U</a:t>
            </a:r>
            <a:r>
              <a:rPr sz="2000" baseline="-25000">
                <a:sym typeface="+mn-ea"/>
              </a:rPr>
              <a:t>m</a:t>
            </a:r>
            <a:r>
              <a:rPr sz="2000">
                <a:sym typeface="+mn-ea"/>
              </a:rPr>
              <a:t>为止的时间。</a:t>
            </a:r>
            <a:endParaRPr sz="2000">
              <a:sym typeface="+mn-ea"/>
            </a:endParaRPr>
          </a:p>
          <a:p>
            <a:r>
              <a:rPr sz="2000">
                <a:sym typeface="+mn-ea"/>
              </a:rPr>
              <a:t>上升时间</a:t>
            </a:r>
            <a:r>
              <a:rPr sz="2000" i="1">
                <a:sym typeface="+mn-ea"/>
              </a:rPr>
              <a:t>t</a:t>
            </a:r>
            <a:r>
              <a:rPr sz="2000" baseline="-25000">
                <a:sym typeface="+mn-ea"/>
              </a:rPr>
              <a:t>r</a:t>
            </a:r>
            <a:r>
              <a:rPr sz="2000">
                <a:sym typeface="+mn-ea"/>
              </a:rPr>
              <a:t>——脉冲上升沿从0.1</a:t>
            </a:r>
            <a:r>
              <a:rPr sz="2000" i="1">
                <a:sym typeface="+mn-ea"/>
              </a:rPr>
              <a:t>U</a:t>
            </a:r>
            <a:r>
              <a:rPr sz="2000" baseline="-25000">
                <a:sym typeface="+mn-ea"/>
              </a:rPr>
              <a:t>m</a:t>
            </a:r>
            <a:r>
              <a:rPr sz="2000">
                <a:sym typeface="+mn-ea"/>
              </a:rPr>
              <a:t>上升到0.9</a:t>
            </a:r>
            <a:r>
              <a:rPr sz="2000" i="1">
                <a:sym typeface="+mn-ea"/>
              </a:rPr>
              <a:t>U</a:t>
            </a:r>
            <a:r>
              <a:rPr sz="2000" baseline="-25000">
                <a:sym typeface="+mn-ea"/>
              </a:rPr>
              <a:t>m</a:t>
            </a:r>
            <a:r>
              <a:rPr sz="2000">
                <a:sym typeface="+mn-ea"/>
              </a:rPr>
              <a:t>所需要的时间。</a:t>
            </a:r>
            <a:endParaRPr sz="2000">
              <a:sym typeface="+mn-ea"/>
            </a:endParaRPr>
          </a:p>
          <a:p>
            <a:r>
              <a:rPr sz="2000">
                <a:sym typeface="+mn-ea"/>
              </a:rPr>
              <a:t>下降时间</a:t>
            </a:r>
            <a:r>
              <a:rPr sz="2000" i="1">
                <a:sym typeface="+mn-ea"/>
              </a:rPr>
              <a:t>t</a:t>
            </a:r>
            <a:r>
              <a:rPr sz="2000" baseline="-25000">
                <a:sym typeface="+mn-ea"/>
              </a:rPr>
              <a:t>f</a:t>
            </a:r>
            <a:r>
              <a:rPr sz="2000">
                <a:sym typeface="+mn-ea"/>
              </a:rPr>
              <a:t>——脉冲下降沿从0.9</a:t>
            </a:r>
            <a:r>
              <a:rPr sz="2000" i="1">
                <a:sym typeface="+mn-ea"/>
              </a:rPr>
              <a:t>U</a:t>
            </a:r>
            <a:r>
              <a:rPr sz="2000" baseline="-25000">
                <a:sym typeface="+mn-ea"/>
              </a:rPr>
              <a:t>m</a:t>
            </a:r>
            <a:r>
              <a:rPr sz="2000">
                <a:sym typeface="+mn-ea"/>
              </a:rPr>
              <a:t>下降到0.1</a:t>
            </a:r>
            <a:r>
              <a:rPr sz="2000" i="1">
                <a:sym typeface="+mn-ea"/>
              </a:rPr>
              <a:t>U</a:t>
            </a:r>
            <a:r>
              <a:rPr sz="2000" baseline="-25000">
                <a:sym typeface="+mn-ea"/>
              </a:rPr>
              <a:t>m</a:t>
            </a:r>
            <a:r>
              <a:rPr sz="2000">
                <a:sym typeface="+mn-ea"/>
              </a:rPr>
              <a:t>所需要的时间。</a:t>
            </a:r>
            <a:endParaRPr sz="2000">
              <a:sym typeface="+mn-ea"/>
            </a:endParaRPr>
          </a:p>
        </p:txBody>
      </p:sp>
      <p:graphicFrame>
        <p:nvGraphicFramePr>
          <p:cNvPr id="5" name="对象 -2147482511"/>
          <p:cNvGraphicFramePr>
            <a:graphicFrameLocks noChangeAspect="1"/>
          </p:cNvGraphicFramePr>
          <p:nvPr/>
        </p:nvGraphicFramePr>
        <p:xfrm>
          <a:off x="6662420" y="206375"/>
          <a:ext cx="4252595" cy="1977390"/>
        </p:xfrm>
        <a:graphic>
          <a:graphicData uri="http://schemas.openxmlformats.org/presentationml/2006/ole">
            <mc:AlternateContent xmlns:mc="http://schemas.openxmlformats.org/markup-compatibility/2006">
              <mc:Choice xmlns:v="urn:schemas-microsoft-com:vml" Requires="v">
                <p:oleObj spid="_x0000_s3076" name="" r:id="rId1" imgW="7010400" imgH="3257550" progId="PBrush">
                  <p:embed/>
                </p:oleObj>
              </mc:Choice>
              <mc:Fallback>
                <p:oleObj name="" r:id="rId1" imgW="7010400" imgH="3257550" progId="PBrush">
                  <p:embed/>
                  <p:pic>
                    <p:nvPicPr>
                      <p:cNvPr id="0" name="图片 3075"/>
                      <p:cNvPicPr/>
                      <p:nvPr/>
                    </p:nvPicPr>
                    <p:blipFill>
                      <a:blip r:embed="rId2"/>
                      <a:stretch>
                        <a:fillRect/>
                      </a:stretch>
                    </p:blipFill>
                    <p:spPr>
                      <a:xfrm>
                        <a:off x="6662420" y="206375"/>
                        <a:ext cx="4252595" cy="1977390"/>
                      </a:xfrm>
                      <a:prstGeom prst="rect">
                        <a:avLst/>
                      </a:prstGeom>
                      <a:noFill/>
                      <a:ln w="38100">
                        <a:noFill/>
                        <a:miter/>
                      </a:ln>
                    </p:spPr>
                  </p:pic>
                </p:oleObj>
              </mc:Fallback>
            </mc:AlternateContent>
          </a:graphicData>
        </a:graphic>
      </p:graphicFrame>
      <p:sp>
        <p:nvSpPr>
          <p:cNvPr id="6" name="文本框 5"/>
          <p:cNvSpPr txBox="1"/>
          <p:nvPr/>
        </p:nvSpPr>
        <p:spPr>
          <a:xfrm>
            <a:off x="7139940" y="2073910"/>
            <a:ext cx="3975735" cy="306705"/>
          </a:xfrm>
          <a:prstGeom prst="rect">
            <a:avLst/>
          </a:prstGeom>
          <a:noFill/>
        </p:spPr>
        <p:txBody>
          <a:bodyPr wrap="square" rtlCol="0">
            <a:spAutoFit/>
          </a:bodyPr>
          <a:p>
            <a:r>
              <a:rPr lang="zh-CN" altLang="en-US" sz="1400"/>
              <a:t>图</a:t>
            </a:r>
            <a:r>
              <a:rPr lang="en-US" altLang="zh-CN" sz="1400"/>
              <a:t>11-21   </a:t>
            </a:r>
            <a:r>
              <a:rPr lang="zh-CN" altLang="en-US" sz="1400"/>
              <a:t>描述矩形脉冲特性的指标</a:t>
            </a:r>
            <a:endParaRPr lang="zh-CN" altLang="en-US" sz="1400"/>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11.4.2  555定时器</a:t>
            </a:r>
            <a:endParaRPr sz="2000">
              <a:sym typeface="+mn-ea"/>
            </a:endParaRPr>
          </a:p>
        </p:txBody>
      </p:sp>
      <p:sp>
        <p:nvSpPr>
          <p:cNvPr id="4" name="内容占位符 2"/>
          <p:cNvSpPr>
            <a:spLocks noGrp="1"/>
          </p:cNvSpPr>
          <p:nvPr/>
        </p:nvSpPr>
        <p:spPr>
          <a:xfrm>
            <a:off x="603250" y="1350010"/>
            <a:ext cx="10984865" cy="19170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555定时器是一种将模拟功能和数字功能巧妙地结合在一起的中规模集成电路。</a:t>
            </a:r>
            <a:endParaRPr sz="2000">
              <a:sym typeface="+mn-ea"/>
            </a:endParaRPr>
          </a:p>
          <a:p>
            <a:pPr marL="0" indent="0">
              <a:buNone/>
            </a:pPr>
            <a:r>
              <a:rPr lang="en-US" altLang="zh-CN" sz="2000">
                <a:sym typeface="+mn-ea"/>
              </a:rPr>
              <a:t>     </a:t>
            </a:r>
            <a:r>
              <a:rPr sz="2000">
                <a:sym typeface="+mn-ea"/>
              </a:rPr>
              <a:t>1．电路结构</a:t>
            </a:r>
            <a:endParaRPr sz="2000">
              <a:sym typeface="+mn-ea"/>
            </a:endParaRPr>
          </a:p>
          <a:p>
            <a:pPr marL="0" indent="0">
              <a:buNone/>
            </a:pPr>
            <a:r>
              <a:rPr lang="en-US" altLang="zh-CN" sz="2000">
                <a:sym typeface="+mn-ea"/>
              </a:rPr>
              <a:t>    </a:t>
            </a:r>
            <a:r>
              <a:rPr sz="2000">
                <a:sym typeface="+mn-ea"/>
              </a:rPr>
              <a:t> 图11-22 (a)是555定时器内部组成框图。它主要由两个高精度电压比较器A</a:t>
            </a:r>
            <a:r>
              <a:rPr sz="2000" baseline="-25000">
                <a:sym typeface="+mn-ea"/>
              </a:rPr>
              <a:t>1</a:t>
            </a:r>
            <a:r>
              <a:rPr sz="2000">
                <a:sym typeface="+mn-ea"/>
              </a:rPr>
              <a:t>、A</a:t>
            </a:r>
            <a:r>
              <a:rPr sz="2000" baseline="-25000">
                <a:sym typeface="+mn-ea"/>
              </a:rPr>
              <a:t>2</a:t>
            </a:r>
            <a:r>
              <a:rPr sz="2000">
                <a:sym typeface="+mn-ea"/>
              </a:rPr>
              <a:t>，一个</a:t>
            </a:r>
            <a:r>
              <a:rPr sz="2000" i="1">
                <a:sym typeface="+mn-ea"/>
              </a:rPr>
              <a:t>RS</a:t>
            </a:r>
            <a:r>
              <a:rPr sz="2000">
                <a:sym typeface="+mn-ea"/>
              </a:rPr>
              <a:t>触发器，一个放电三极管</a:t>
            </a:r>
            <a:r>
              <a:rPr sz="2000" i="1">
                <a:sym typeface="+mn-ea"/>
              </a:rPr>
              <a:t>T</a:t>
            </a:r>
            <a:r>
              <a:rPr sz="2000">
                <a:sym typeface="+mn-ea"/>
              </a:rPr>
              <a:t>和三个5KΩ电阻的分压器而构成。</a:t>
            </a:r>
            <a:endParaRPr sz="2000">
              <a:sym typeface="+mn-ea"/>
            </a:endParaRPr>
          </a:p>
        </p:txBody>
      </p:sp>
      <p:pic>
        <p:nvPicPr>
          <p:cNvPr id="1073744192" name="图片 1073744191"/>
          <p:cNvPicPr>
            <a:picLocks noChangeAspect="1"/>
          </p:cNvPicPr>
          <p:nvPr/>
        </p:nvPicPr>
        <p:blipFill>
          <a:blip r:embed="rId1">
            <a:biLevel thresh="50000"/>
            <a:grayscl/>
          </a:blip>
          <a:srcRect l="13020" t="8965" r="56767" b="48439"/>
          <a:stretch>
            <a:fillRect/>
          </a:stretch>
        </p:blipFill>
        <p:spPr>
          <a:xfrm>
            <a:off x="669925" y="3171508"/>
            <a:ext cx="3886200" cy="3474085"/>
          </a:xfrm>
          <a:prstGeom prst="rect">
            <a:avLst/>
          </a:prstGeom>
          <a:noFill/>
          <a:ln w="9525">
            <a:noFill/>
          </a:ln>
        </p:spPr>
      </p:pic>
      <p:sp>
        <p:nvSpPr>
          <p:cNvPr id="100" name="文本框 99"/>
          <p:cNvSpPr txBox="1"/>
          <p:nvPr/>
        </p:nvSpPr>
        <p:spPr>
          <a:xfrm>
            <a:off x="1960880" y="6512560"/>
            <a:ext cx="1304925" cy="306705"/>
          </a:xfrm>
          <a:prstGeom prst="rect">
            <a:avLst/>
          </a:prstGeom>
          <a:noFill/>
          <a:ln w="9525">
            <a:noFill/>
          </a:ln>
        </p:spPr>
        <p:txBody>
          <a:bodyPr wrap="square">
            <a:spAutoFit/>
          </a:bodyPr>
          <a:p>
            <a:pPr indent="0"/>
            <a:r>
              <a:rPr lang="zh-CN" sz="1400" b="0">
                <a:ea typeface="宋体" panose="02010600030101010101" pitchFamily="2" charset="-122"/>
              </a:rPr>
              <a:t> (a)电路结构</a:t>
            </a:r>
            <a:endParaRPr lang="zh-CN" altLang="en-US" sz="1400" b="0">
              <a:ea typeface="宋体" panose="02010600030101010101" pitchFamily="2" charset="-122"/>
            </a:endParaRPr>
          </a:p>
        </p:txBody>
      </p:sp>
      <p:graphicFrame>
        <p:nvGraphicFramePr>
          <p:cNvPr id="1073744193" name="对象 1073744192"/>
          <p:cNvGraphicFramePr/>
          <p:nvPr/>
        </p:nvGraphicFramePr>
        <p:xfrm>
          <a:off x="6407150" y="3498215"/>
          <a:ext cx="3208655" cy="2096770"/>
        </p:xfrm>
        <a:graphic>
          <a:graphicData uri="http://schemas.openxmlformats.org/presentationml/2006/ole">
            <mc:AlternateContent xmlns:mc="http://schemas.openxmlformats.org/markup-compatibility/2006">
              <mc:Choice xmlns:v="urn:schemas-microsoft-com:vml" Requires="v">
                <p:oleObj spid="_x0000_s6" name="" r:id="rId2" imgW="2447925" imgH="1485900" progId="PBrush">
                  <p:embed/>
                </p:oleObj>
              </mc:Choice>
              <mc:Fallback>
                <p:oleObj name="" r:id="rId2" imgW="2447925" imgH="1485900" progId="PBrush">
                  <p:embed/>
                  <p:pic>
                    <p:nvPicPr>
                      <p:cNvPr id="0" name="图片 5"/>
                      <p:cNvPicPr/>
                      <p:nvPr/>
                    </p:nvPicPr>
                    <p:blipFill>
                      <a:blip r:embed="rId3"/>
                      <a:stretch>
                        <a:fillRect/>
                      </a:stretch>
                    </p:blipFill>
                    <p:spPr>
                      <a:xfrm>
                        <a:off x="6407150" y="3498215"/>
                        <a:ext cx="3208655" cy="2096770"/>
                      </a:xfrm>
                      <a:prstGeom prst="rect">
                        <a:avLst/>
                      </a:prstGeom>
                      <a:noFill/>
                      <a:ln w="38100">
                        <a:noFill/>
                        <a:miter/>
                      </a:ln>
                    </p:spPr>
                  </p:pic>
                </p:oleObj>
              </mc:Fallback>
            </mc:AlternateContent>
          </a:graphicData>
        </a:graphic>
      </p:graphicFrame>
      <p:sp>
        <p:nvSpPr>
          <p:cNvPr id="7" name="文本框 6"/>
          <p:cNvSpPr txBox="1"/>
          <p:nvPr/>
        </p:nvSpPr>
        <p:spPr>
          <a:xfrm>
            <a:off x="7243445" y="5833745"/>
            <a:ext cx="4278630" cy="583565"/>
          </a:xfrm>
          <a:prstGeom prst="rect">
            <a:avLst/>
          </a:prstGeom>
          <a:noFill/>
          <a:ln w="9525">
            <a:noFill/>
          </a:ln>
        </p:spPr>
        <p:txBody>
          <a:bodyPr wrap="square">
            <a:spAutoFit/>
          </a:bodyPr>
          <a:p>
            <a:pPr indent="0"/>
            <a:r>
              <a:rPr lang="zh-CN" sz="1600" b="0">
                <a:ea typeface="宋体" panose="02010600030101010101" pitchFamily="2" charset="-122"/>
              </a:rPr>
              <a:t> (b)逻辑符号图</a:t>
            </a:r>
            <a:r>
              <a:rPr lang="en-US" sz="1600" b="0">
                <a:latin typeface="宋体" panose="02010600030101010101" pitchFamily="2" charset="-122"/>
                <a:ea typeface="宋体" panose="02010600030101010101" pitchFamily="2" charset="-122"/>
              </a:rPr>
              <a:t>11-22   555</a:t>
            </a:r>
            <a:r>
              <a:rPr lang="zh-CN" sz="1600" b="0">
                <a:ea typeface="宋体" panose="02010600030101010101" pitchFamily="2" charset="-122"/>
              </a:rPr>
              <a:t>定时器的电路结构和逻辑符号</a:t>
            </a:r>
            <a:endParaRPr lang="zh-CN" altLang="en-US" sz="1600" b="0">
              <a:ea typeface="宋体" panose="02010600030101010101" pitchFamily="2" charset="-122"/>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11.4.2  555定时器</a:t>
            </a:r>
            <a:endParaRPr sz="2000">
              <a:sym typeface="+mn-ea"/>
            </a:endParaRPr>
          </a:p>
        </p:txBody>
      </p:sp>
      <p:sp>
        <p:nvSpPr>
          <p:cNvPr id="4" name="内容占位符 2"/>
          <p:cNvSpPr>
            <a:spLocks noGrp="1"/>
          </p:cNvSpPr>
          <p:nvPr/>
        </p:nvSpPr>
        <p:spPr>
          <a:xfrm>
            <a:off x="537210" y="1332230"/>
            <a:ext cx="10984865" cy="50812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1）电阻分压器</a:t>
            </a:r>
            <a:endParaRPr sz="2000">
              <a:sym typeface="+mn-ea"/>
            </a:endParaRPr>
          </a:p>
          <a:p>
            <a:pPr marL="0" indent="0">
              <a:buNone/>
            </a:pPr>
            <a:r>
              <a:rPr lang="en-US" altLang="zh-CN" sz="2000">
                <a:sym typeface="+mn-ea"/>
              </a:rPr>
              <a:t>      </a:t>
            </a:r>
            <a:r>
              <a:rPr sz="2000">
                <a:sym typeface="+mn-ea"/>
              </a:rPr>
              <a:t>由3个5KΩ的电阻串联起来构成分压器（555也因此而得名），为电压比较器A</a:t>
            </a:r>
            <a:r>
              <a:rPr sz="2000" baseline="-25000">
                <a:sym typeface="+mn-ea"/>
              </a:rPr>
              <a:t>1</a:t>
            </a:r>
            <a:r>
              <a:rPr sz="2000">
                <a:sym typeface="+mn-ea"/>
              </a:rPr>
              <a:t>和A</a:t>
            </a:r>
            <a:r>
              <a:rPr sz="2000" baseline="-25000">
                <a:sym typeface="+mn-ea"/>
              </a:rPr>
              <a:t>2</a:t>
            </a:r>
            <a:r>
              <a:rPr sz="2000">
                <a:sym typeface="+mn-ea"/>
              </a:rPr>
              <a:t>提供两个基准电压。比较器A</a:t>
            </a:r>
            <a:r>
              <a:rPr sz="2000" baseline="-25000">
                <a:sym typeface="+mn-ea"/>
              </a:rPr>
              <a:t>1</a:t>
            </a:r>
            <a:r>
              <a:rPr sz="2000">
                <a:sym typeface="+mn-ea"/>
              </a:rPr>
              <a:t>的基准电压为    </a:t>
            </a:r>
            <a:r>
              <a:rPr lang="en-US" altLang="zh-CN" sz="2000">
                <a:sym typeface="+mn-ea"/>
              </a:rPr>
              <a:t>   </a:t>
            </a:r>
            <a:r>
              <a:rPr sz="2000">
                <a:sym typeface="+mn-ea"/>
              </a:rPr>
              <a:t>，A2的基准电压为      。若在控制端外加一控制电压，则可改变两个电压比较器的基准电压。</a:t>
            </a:r>
            <a:endParaRPr sz="2000">
              <a:sym typeface="+mn-ea"/>
            </a:endParaRPr>
          </a:p>
          <a:p>
            <a:pPr marL="0" indent="0">
              <a:buNone/>
            </a:pPr>
            <a:r>
              <a:rPr lang="en-US" altLang="zh-CN" sz="2000">
                <a:sym typeface="+mn-ea"/>
              </a:rPr>
              <a:t>    </a:t>
            </a:r>
            <a:r>
              <a:rPr sz="2000">
                <a:sym typeface="+mn-ea"/>
              </a:rPr>
              <a:t>2）电压比较器</a:t>
            </a:r>
            <a:endParaRPr sz="2000">
              <a:sym typeface="+mn-ea"/>
            </a:endParaRPr>
          </a:p>
          <a:p>
            <a:pPr marL="0" indent="0">
              <a:buNone/>
            </a:pPr>
            <a:r>
              <a:rPr lang="en-US" altLang="zh-CN" sz="2000">
                <a:sym typeface="+mn-ea"/>
              </a:rPr>
              <a:t>     </a:t>
            </a:r>
            <a:r>
              <a:rPr sz="2000">
                <a:sym typeface="+mn-ea"/>
              </a:rPr>
              <a:t>A</a:t>
            </a:r>
            <a:r>
              <a:rPr sz="2000" baseline="-25000">
                <a:sym typeface="+mn-ea"/>
              </a:rPr>
              <a:t>1</a:t>
            </a:r>
            <a:r>
              <a:rPr sz="2000">
                <a:sym typeface="+mn-ea"/>
              </a:rPr>
              <a:t>和A</a:t>
            </a:r>
            <a:r>
              <a:rPr sz="2000" baseline="-25000">
                <a:sym typeface="+mn-ea"/>
              </a:rPr>
              <a:t>2</a:t>
            </a:r>
            <a:r>
              <a:rPr sz="2000">
                <a:sym typeface="+mn-ea"/>
              </a:rPr>
              <a:t>是两个结构完全相同的高精度电压比较器，分别由两个集成运放构成。比较器A</a:t>
            </a:r>
            <a:r>
              <a:rPr sz="2000" baseline="-25000">
                <a:sym typeface="+mn-ea"/>
              </a:rPr>
              <a:t>1</a:t>
            </a:r>
            <a:r>
              <a:rPr sz="2000">
                <a:sym typeface="+mn-ea"/>
              </a:rPr>
              <a:t>的同相输入端接基准电压，反相端</a:t>
            </a:r>
            <a:r>
              <a:rPr sz="2000" i="1">
                <a:sym typeface="+mn-ea"/>
              </a:rPr>
              <a:t>TH</a:t>
            </a:r>
            <a:r>
              <a:rPr sz="2000">
                <a:sym typeface="+mn-ea"/>
              </a:rPr>
              <a:t>称为高触发端。比较器A</a:t>
            </a:r>
            <a:r>
              <a:rPr sz="2000" baseline="-25000">
                <a:sym typeface="+mn-ea"/>
              </a:rPr>
              <a:t>2</a:t>
            </a:r>
            <a:r>
              <a:rPr sz="2000">
                <a:sym typeface="+mn-ea"/>
              </a:rPr>
              <a:t>的反相输入端接基准电压，同相输入端为低触发端     </a:t>
            </a:r>
            <a:r>
              <a:rPr lang="en-US" altLang="zh-CN" sz="2000">
                <a:sym typeface="+mn-ea"/>
              </a:rPr>
              <a:t> </a:t>
            </a:r>
            <a:r>
              <a:rPr sz="2000">
                <a:sym typeface="+mn-ea"/>
              </a:rPr>
              <a:t> 。</a:t>
            </a:r>
            <a:endParaRPr sz="2000">
              <a:sym typeface="+mn-ea"/>
            </a:endParaRPr>
          </a:p>
          <a:p>
            <a:pPr marL="0" indent="0">
              <a:buNone/>
            </a:pPr>
            <a:r>
              <a:rPr lang="en-US" altLang="zh-CN" sz="2000">
                <a:sym typeface="+mn-ea"/>
              </a:rPr>
              <a:t>    </a:t>
            </a:r>
            <a:r>
              <a:rPr sz="2000">
                <a:sym typeface="+mn-ea"/>
              </a:rPr>
              <a:t>3）基本RS触发器</a:t>
            </a:r>
            <a:endParaRPr sz="2000">
              <a:sym typeface="+mn-ea"/>
            </a:endParaRPr>
          </a:p>
          <a:p>
            <a:pPr marL="0" indent="0">
              <a:buNone/>
            </a:pPr>
            <a:r>
              <a:rPr lang="en-US" altLang="zh-CN" sz="2000">
                <a:sym typeface="+mn-ea"/>
              </a:rPr>
              <a:t>     </a:t>
            </a:r>
            <a:r>
              <a:rPr sz="2000">
                <a:sym typeface="+mn-ea"/>
              </a:rPr>
              <a:t>RS触发器是由两个与非门组成，   、  端均为低电平有效。电压比较器的输出端控制触发器输出端的状态。</a:t>
            </a:r>
            <a:endParaRPr sz="2000">
              <a:sym typeface="+mn-ea"/>
            </a:endParaRPr>
          </a:p>
        </p:txBody>
      </p:sp>
      <p:graphicFrame>
        <p:nvGraphicFramePr>
          <p:cNvPr id="5" name="对象 -2147482510"/>
          <p:cNvGraphicFramePr>
            <a:graphicFrameLocks noChangeAspect="1"/>
          </p:cNvGraphicFramePr>
          <p:nvPr/>
        </p:nvGraphicFramePr>
        <p:xfrm>
          <a:off x="5568315" y="2186940"/>
          <a:ext cx="615315" cy="596900"/>
        </p:xfrm>
        <a:graphic>
          <a:graphicData uri="http://schemas.openxmlformats.org/presentationml/2006/ole">
            <mc:AlternateContent xmlns:mc="http://schemas.openxmlformats.org/markup-compatibility/2006">
              <mc:Choice xmlns:v="urn:schemas-microsoft-com:vml" Requires="v">
                <p:oleObj spid="_x0000_s3076" name="" r:id="rId1" imgW="405765" imgH="393700" progId="Equation.3">
                  <p:embed/>
                </p:oleObj>
              </mc:Choice>
              <mc:Fallback>
                <p:oleObj name="" r:id="rId1" imgW="405765" imgH="393700" progId="Equation.3">
                  <p:embed/>
                  <p:pic>
                    <p:nvPicPr>
                      <p:cNvPr id="0" name="图片 3075"/>
                      <p:cNvPicPr/>
                      <p:nvPr/>
                    </p:nvPicPr>
                    <p:blipFill>
                      <a:blip r:embed="rId2"/>
                      <a:stretch>
                        <a:fillRect/>
                      </a:stretch>
                    </p:blipFill>
                    <p:spPr>
                      <a:xfrm>
                        <a:off x="5568315" y="2186940"/>
                        <a:ext cx="615315" cy="596900"/>
                      </a:xfrm>
                      <a:prstGeom prst="rect">
                        <a:avLst/>
                      </a:prstGeom>
                      <a:noFill/>
                      <a:ln w="38100">
                        <a:noFill/>
                        <a:miter/>
                      </a:ln>
                    </p:spPr>
                  </p:pic>
                </p:oleObj>
              </mc:Fallback>
            </mc:AlternateContent>
          </a:graphicData>
        </a:graphic>
      </p:graphicFrame>
      <p:graphicFrame>
        <p:nvGraphicFramePr>
          <p:cNvPr id="6" name="对象 -2147482509"/>
          <p:cNvGraphicFramePr>
            <a:graphicFrameLocks noChangeAspect="1"/>
          </p:cNvGraphicFramePr>
          <p:nvPr/>
        </p:nvGraphicFramePr>
        <p:xfrm>
          <a:off x="8430260" y="2225675"/>
          <a:ext cx="574040" cy="558165"/>
        </p:xfrm>
        <a:graphic>
          <a:graphicData uri="http://schemas.openxmlformats.org/presentationml/2006/ole">
            <mc:AlternateContent xmlns:mc="http://schemas.openxmlformats.org/markup-compatibility/2006">
              <mc:Choice xmlns:v="urn:schemas-microsoft-com:vml" Requires="v">
                <p:oleObj spid="_x0000_s7" name="" r:id="rId3" imgW="405765" imgH="393700" progId="Equation.3">
                  <p:embed/>
                </p:oleObj>
              </mc:Choice>
              <mc:Fallback>
                <p:oleObj name="" r:id="rId3" imgW="405765" imgH="393700" progId="Equation.3">
                  <p:embed/>
                  <p:pic>
                    <p:nvPicPr>
                      <p:cNvPr id="0" name="图片 4"/>
                      <p:cNvPicPr/>
                      <p:nvPr/>
                    </p:nvPicPr>
                    <p:blipFill>
                      <a:blip r:embed="rId4"/>
                      <a:stretch>
                        <a:fillRect/>
                      </a:stretch>
                    </p:blipFill>
                    <p:spPr>
                      <a:xfrm>
                        <a:off x="8430260" y="2225675"/>
                        <a:ext cx="574040" cy="558165"/>
                      </a:xfrm>
                      <a:prstGeom prst="rect">
                        <a:avLst/>
                      </a:prstGeom>
                      <a:noFill/>
                      <a:ln w="38100">
                        <a:noFill/>
                        <a:miter/>
                      </a:ln>
                    </p:spPr>
                  </p:pic>
                </p:oleObj>
              </mc:Fallback>
            </mc:AlternateContent>
          </a:graphicData>
        </a:graphic>
      </p:graphicFrame>
      <p:graphicFrame>
        <p:nvGraphicFramePr>
          <p:cNvPr id="8" name="对象 -2147482508"/>
          <p:cNvGraphicFramePr>
            <a:graphicFrameLocks noChangeAspect="1"/>
          </p:cNvGraphicFramePr>
          <p:nvPr/>
        </p:nvGraphicFramePr>
        <p:xfrm>
          <a:off x="3982720" y="4539933"/>
          <a:ext cx="395605" cy="367665"/>
        </p:xfrm>
        <a:graphic>
          <a:graphicData uri="http://schemas.openxmlformats.org/presentationml/2006/ole">
            <mc:AlternateContent xmlns:mc="http://schemas.openxmlformats.org/markup-compatibility/2006">
              <mc:Choice xmlns:v="urn:schemas-microsoft-com:vml" Requires="v">
                <p:oleObj spid="_x0000_s9" name="" r:id="rId5" imgW="215900" imgH="203200" progId="Equation.3">
                  <p:embed/>
                </p:oleObj>
              </mc:Choice>
              <mc:Fallback>
                <p:oleObj name="" r:id="rId5" imgW="215900" imgH="203200" progId="Equation.3">
                  <p:embed/>
                  <p:pic>
                    <p:nvPicPr>
                      <p:cNvPr id="0" name="图片 7"/>
                      <p:cNvPicPr/>
                      <p:nvPr/>
                    </p:nvPicPr>
                    <p:blipFill>
                      <a:blip r:embed="rId6"/>
                      <a:stretch>
                        <a:fillRect/>
                      </a:stretch>
                    </p:blipFill>
                    <p:spPr>
                      <a:xfrm>
                        <a:off x="3982720" y="4539933"/>
                        <a:ext cx="395605" cy="367665"/>
                      </a:xfrm>
                      <a:prstGeom prst="rect">
                        <a:avLst/>
                      </a:prstGeom>
                      <a:noFill/>
                      <a:ln w="38100">
                        <a:noFill/>
                        <a:miter/>
                      </a:ln>
                    </p:spPr>
                  </p:pic>
                </p:oleObj>
              </mc:Fallback>
            </mc:AlternateContent>
          </a:graphicData>
        </a:graphic>
      </p:graphicFrame>
      <p:graphicFrame>
        <p:nvGraphicFramePr>
          <p:cNvPr id="10" name="对象 -2147482507"/>
          <p:cNvGraphicFramePr>
            <a:graphicFrameLocks noChangeAspect="1"/>
          </p:cNvGraphicFramePr>
          <p:nvPr/>
        </p:nvGraphicFramePr>
        <p:xfrm>
          <a:off x="4920615" y="5558790"/>
          <a:ext cx="233680" cy="311785"/>
        </p:xfrm>
        <a:graphic>
          <a:graphicData uri="http://schemas.openxmlformats.org/presentationml/2006/ole">
            <mc:AlternateContent xmlns:mc="http://schemas.openxmlformats.org/markup-compatibility/2006">
              <mc:Choice xmlns:v="urn:schemas-microsoft-com:vml" Requires="v">
                <p:oleObj spid="_x0000_s11" name="" r:id="rId7" imgW="152400" imgH="203200" progId="Equation.3">
                  <p:embed/>
                </p:oleObj>
              </mc:Choice>
              <mc:Fallback>
                <p:oleObj name="" r:id="rId7" imgW="152400" imgH="203200" progId="Equation.3">
                  <p:embed/>
                  <p:pic>
                    <p:nvPicPr>
                      <p:cNvPr id="0" name="图片 8"/>
                      <p:cNvPicPr/>
                      <p:nvPr/>
                    </p:nvPicPr>
                    <p:blipFill>
                      <a:blip r:embed="rId8"/>
                      <a:stretch>
                        <a:fillRect/>
                      </a:stretch>
                    </p:blipFill>
                    <p:spPr>
                      <a:xfrm>
                        <a:off x="4920615" y="5558790"/>
                        <a:ext cx="233680" cy="311785"/>
                      </a:xfrm>
                      <a:prstGeom prst="rect">
                        <a:avLst/>
                      </a:prstGeom>
                      <a:noFill/>
                      <a:ln w="38100">
                        <a:noFill/>
                        <a:miter/>
                      </a:ln>
                    </p:spPr>
                  </p:pic>
                </p:oleObj>
              </mc:Fallback>
            </mc:AlternateContent>
          </a:graphicData>
        </a:graphic>
      </p:graphicFrame>
      <p:graphicFrame>
        <p:nvGraphicFramePr>
          <p:cNvPr id="12" name="对象 -2147482425"/>
          <p:cNvGraphicFramePr>
            <a:graphicFrameLocks noChangeAspect="1"/>
          </p:cNvGraphicFramePr>
          <p:nvPr/>
        </p:nvGraphicFramePr>
        <p:xfrm>
          <a:off x="5474970" y="5528945"/>
          <a:ext cx="220980" cy="341630"/>
        </p:xfrm>
        <a:graphic>
          <a:graphicData uri="http://schemas.openxmlformats.org/presentationml/2006/ole">
            <mc:AlternateContent xmlns:mc="http://schemas.openxmlformats.org/markup-compatibility/2006">
              <mc:Choice xmlns:v="urn:schemas-microsoft-com:vml" Requires="v">
                <p:oleObj spid="_x0000_s13" name="" r:id="rId9" imgW="139700" imgH="215900" progId="Equation.3">
                  <p:embed/>
                </p:oleObj>
              </mc:Choice>
              <mc:Fallback>
                <p:oleObj name="" r:id="rId9" imgW="139700" imgH="215900" progId="Equation.3">
                  <p:embed/>
                  <p:pic>
                    <p:nvPicPr>
                      <p:cNvPr id="0" name="图片 9"/>
                      <p:cNvPicPr/>
                      <p:nvPr/>
                    </p:nvPicPr>
                    <p:blipFill>
                      <a:blip r:embed="rId10"/>
                      <a:stretch>
                        <a:fillRect/>
                      </a:stretch>
                    </p:blipFill>
                    <p:spPr>
                      <a:xfrm>
                        <a:off x="5474970" y="5528945"/>
                        <a:ext cx="220980" cy="341630"/>
                      </a:xfrm>
                      <a:prstGeom prst="rect">
                        <a:avLst/>
                      </a:prstGeom>
                      <a:noFill/>
                      <a:ln w="38100">
                        <a:noFill/>
                        <a:miter/>
                      </a:ln>
                    </p:spPr>
                  </p:pic>
                </p:oleObj>
              </mc:Fallback>
            </mc:AlternateContent>
          </a:graphicData>
        </a:graphic>
      </p:graphicFrame>
    </p:spTree>
    <p:custDataLst>
      <p:tags r:id="rId1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11.4.2  555定时器</a:t>
            </a:r>
            <a:endParaRPr sz="2000">
              <a:sym typeface="+mn-ea"/>
            </a:endParaRPr>
          </a:p>
        </p:txBody>
      </p:sp>
      <p:sp>
        <p:nvSpPr>
          <p:cNvPr id="4" name="内容占位符 2"/>
          <p:cNvSpPr>
            <a:spLocks noGrp="1"/>
          </p:cNvSpPr>
          <p:nvPr/>
        </p:nvSpPr>
        <p:spPr>
          <a:xfrm>
            <a:off x="603250" y="1350010"/>
            <a:ext cx="10984865" cy="52984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800">
                <a:sym typeface="+mn-ea"/>
              </a:rPr>
              <a:t>    </a:t>
            </a:r>
            <a:r>
              <a:rPr sz="1800">
                <a:sym typeface="+mn-ea"/>
              </a:rPr>
              <a:t>它的各个引脚功能如下：</a:t>
            </a:r>
            <a:endParaRPr sz="1800">
              <a:sym typeface="+mn-ea"/>
            </a:endParaRPr>
          </a:p>
          <a:p>
            <a:pPr marL="0" indent="0">
              <a:buNone/>
            </a:pPr>
            <a:r>
              <a:rPr lang="en-US" altLang="zh-CN" sz="1800">
                <a:sym typeface="+mn-ea"/>
              </a:rPr>
              <a:t>     </a:t>
            </a:r>
            <a:r>
              <a:rPr sz="1800">
                <a:sym typeface="+mn-ea"/>
              </a:rPr>
              <a:t>脚1：外接电源负端</a:t>
            </a:r>
            <a:r>
              <a:rPr lang="en-US" altLang="zh-CN" sz="1800" i="1">
                <a:sym typeface="+mn-ea"/>
              </a:rPr>
              <a:t>V</a:t>
            </a:r>
            <a:r>
              <a:rPr sz="1800" baseline="-25000">
                <a:sym typeface="+mn-ea"/>
              </a:rPr>
              <a:t>SS</a:t>
            </a:r>
            <a:r>
              <a:rPr sz="1800">
                <a:sym typeface="+mn-ea"/>
              </a:rPr>
              <a:t>或接地，一般情况下接地。</a:t>
            </a:r>
            <a:endParaRPr sz="1800">
              <a:sym typeface="+mn-ea"/>
            </a:endParaRPr>
          </a:p>
          <a:p>
            <a:pPr marL="0" indent="0">
              <a:buNone/>
            </a:pPr>
            <a:r>
              <a:rPr lang="en-US" altLang="zh-CN" sz="1800">
                <a:sym typeface="+mn-ea"/>
              </a:rPr>
              <a:t>     </a:t>
            </a:r>
            <a:r>
              <a:rPr sz="1800">
                <a:sym typeface="+mn-ea"/>
              </a:rPr>
              <a:t>脚8：外接电源</a:t>
            </a:r>
            <a:r>
              <a:rPr lang="en-US" altLang="zh-CN" sz="1800" i="1">
                <a:sym typeface="+mn-ea"/>
              </a:rPr>
              <a:t>V</a:t>
            </a:r>
            <a:r>
              <a:rPr lang="en-US" altLang="zh-CN" sz="1800" baseline="-25000">
                <a:sym typeface="+mn-ea"/>
              </a:rPr>
              <a:t>CC</a:t>
            </a:r>
            <a:r>
              <a:rPr sz="1800">
                <a:sym typeface="+mn-ea"/>
              </a:rPr>
              <a:t>，双极型时基电路</a:t>
            </a:r>
            <a:r>
              <a:rPr lang="en-US" altLang="zh-CN" sz="1800" i="1">
                <a:sym typeface="+mn-ea"/>
              </a:rPr>
              <a:t>V</a:t>
            </a:r>
            <a:r>
              <a:rPr lang="en-US" altLang="zh-CN" sz="1800" baseline="-25000">
                <a:sym typeface="+mn-ea"/>
              </a:rPr>
              <a:t>CC</a:t>
            </a:r>
            <a:r>
              <a:rPr sz="1800">
                <a:sym typeface="+mn-ea"/>
              </a:rPr>
              <a:t>的范围是4.5 ~ 16V，CMOS型时基电路V</a:t>
            </a:r>
            <a:r>
              <a:rPr sz="1800" baseline="-25000">
                <a:sym typeface="+mn-ea"/>
              </a:rPr>
              <a:t>CC</a:t>
            </a:r>
            <a:r>
              <a:rPr sz="1800">
                <a:sym typeface="+mn-ea"/>
              </a:rPr>
              <a:t>的范围为</a:t>
            </a:r>
            <a:endParaRPr sz="1800">
              <a:sym typeface="+mn-ea"/>
            </a:endParaRPr>
          </a:p>
          <a:p>
            <a:pPr marL="0" indent="0">
              <a:buNone/>
            </a:pPr>
            <a:r>
              <a:rPr sz="1800">
                <a:sym typeface="+mn-ea"/>
              </a:rPr>
              <a:t>3 ~ 18V。一般用5V。</a:t>
            </a:r>
            <a:r>
              <a:rPr lang="en-US" altLang="zh-CN" sz="1800">
                <a:sym typeface="+mn-ea"/>
              </a:rPr>
              <a:t>      </a:t>
            </a:r>
            <a:r>
              <a:rPr sz="1800">
                <a:sym typeface="+mn-ea"/>
              </a:rPr>
              <a:t>脚3：输出端V</a:t>
            </a:r>
            <a:r>
              <a:rPr sz="1800" baseline="-25000">
                <a:sym typeface="+mn-ea"/>
              </a:rPr>
              <a:t>o</a:t>
            </a:r>
            <a:endParaRPr sz="1800" baseline="-25000">
              <a:sym typeface="+mn-ea"/>
            </a:endParaRPr>
          </a:p>
          <a:p>
            <a:pPr marL="0" indent="0">
              <a:buNone/>
            </a:pPr>
            <a:r>
              <a:rPr lang="en-US" altLang="zh-CN" sz="1800">
                <a:sym typeface="+mn-ea"/>
              </a:rPr>
              <a:t>     </a:t>
            </a:r>
            <a:r>
              <a:rPr sz="1800">
                <a:sym typeface="+mn-ea"/>
              </a:rPr>
              <a:t>脚2：低触发端</a:t>
            </a:r>
            <a:endParaRPr sz="1800">
              <a:sym typeface="+mn-ea"/>
            </a:endParaRPr>
          </a:p>
          <a:p>
            <a:pPr marL="0" indent="0">
              <a:buNone/>
            </a:pPr>
            <a:r>
              <a:rPr lang="en-US" altLang="zh-CN" sz="1800">
                <a:sym typeface="+mn-ea"/>
              </a:rPr>
              <a:t>     </a:t>
            </a:r>
            <a:r>
              <a:rPr sz="1800">
                <a:sym typeface="+mn-ea"/>
              </a:rPr>
              <a:t>脚6：TH高触发端</a:t>
            </a:r>
            <a:endParaRPr sz="1800">
              <a:sym typeface="+mn-ea"/>
            </a:endParaRPr>
          </a:p>
          <a:p>
            <a:pPr marL="0" indent="0">
              <a:buNone/>
            </a:pPr>
            <a:r>
              <a:rPr lang="en-US" altLang="zh-CN" sz="1800">
                <a:sym typeface="+mn-ea"/>
              </a:rPr>
              <a:t>     </a:t>
            </a:r>
            <a:r>
              <a:rPr sz="1800">
                <a:sym typeface="+mn-ea"/>
              </a:rPr>
              <a:t>脚4：是直接清零端。当端接低电平，则时基电路不工作，此时不论</a:t>
            </a:r>
            <a:r>
              <a:rPr lang="en-US" altLang="zh-CN" sz="1800">
                <a:sym typeface="+mn-ea"/>
              </a:rPr>
              <a:t>      </a:t>
            </a:r>
            <a:r>
              <a:rPr sz="1800">
                <a:sym typeface="+mn-ea"/>
              </a:rPr>
              <a:t>、</a:t>
            </a:r>
            <a:r>
              <a:rPr sz="1800" i="1">
                <a:sym typeface="+mn-ea"/>
              </a:rPr>
              <a:t>TH</a:t>
            </a:r>
            <a:r>
              <a:rPr sz="1800">
                <a:sym typeface="+mn-ea"/>
              </a:rPr>
              <a:t>处于何电平，</a:t>
            </a:r>
            <a:endParaRPr sz="1800">
              <a:sym typeface="+mn-ea"/>
            </a:endParaRPr>
          </a:p>
          <a:p>
            <a:pPr marL="0" indent="0">
              <a:buNone/>
            </a:pPr>
            <a:r>
              <a:rPr sz="1800">
                <a:sym typeface="+mn-ea"/>
              </a:rPr>
              <a:t>时基电路输出为“0”，该端不用时应接高电平。</a:t>
            </a:r>
            <a:endParaRPr sz="1800">
              <a:sym typeface="+mn-ea"/>
            </a:endParaRPr>
          </a:p>
          <a:p>
            <a:pPr marL="0" indent="0">
              <a:buNone/>
            </a:pPr>
            <a:r>
              <a:rPr lang="en-US" altLang="zh-CN" sz="1800">
                <a:sym typeface="+mn-ea"/>
              </a:rPr>
              <a:t>   </a:t>
            </a:r>
            <a:r>
              <a:rPr sz="1800">
                <a:sym typeface="+mn-ea"/>
              </a:rPr>
              <a:t>脚5：V</a:t>
            </a:r>
            <a:r>
              <a:rPr sz="1800" baseline="-25000">
                <a:sym typeface="+mn-ea"/>
              </a:rPr>
              <a:t>C</a:t>
            </a:r>
            <a:r>
              <a:rPr sz="1800">
                <a:sym typeface="+mn-ea"/>
              </a:rPr>
              <a:t>为控制电压端。若此端外接电压，则可改变内部两个比较器的基准电压，当该端不用时，应将该端串入一只0.01μF电容接地，以防引入干扰。</a:t>
            </a:r>
            <a:endParaRPr sz="1800">
              <a:sym typeface="+mn-ea"/>
            </a:endParaRPr>
          </a:p>
          <a:p>
            <a:pPr marL="0" indent="0">
              <a:buNone/>
            </a:pPr>
            <a:r>
              <a:rPr lang="en-US" altLang="zh-CN" sz="1800">
                <a:sym typeface="+mn-ea"/>
              </a:rPr>
              <a:t>     </a:t>
            </a:r>
            <a:r>
              <a:rPr sz="1800">
                <a:sym typeface="+mn-ea"/>
              </a:rPr>
              <a:t>脚7：放电端。该端与放电管集电极相连，用做定时器时电容的放电。</a:t>
            </a:r>
            <a:endParaRPr sz="1800">
              <a:sym typeface="+mn-ea"/>
            </a:endParaRPr>
          </a:p>
        </p:txBody>
      </p:sp>
      <p:graphicFrame>
        <p:nvGraphicFramePr>
          <p:cNvPr id="8" name="对象 -2147482508"/>
          <p:cNvGraphicFramePr>
            <a:graphicFrameLocks noChangeAspect="1"/>
          </p:cNvGraphicFramePr>
          <p:nvPr/>
        </p:nvGraphicFramePr>
        <p:xfrm>
          <a:off x="8491220" y="4721860"/>
          <a:ext cx="332105" cy="351790"/>
        </p:xfrm>
        <a:graphic>
          <a:graphicData uri="http://schemas.openxmlformats.org/presentationml/2006/ole">
            <mc:AlternateContent xmlns:mc="http://schemas.openxmlformats.org/markup-compatibility/2006">
              <mc:Choice xmlns:v="urn:schemas-microsoft-com:vml" Requires="v">
                <p:oleObj spid="_x0000_s9" name="" r:id="rId1" imgW="215900" imgH="203200" progId="Equation.3">
                  <p:embed/>
                </p:oleObj>
              </mc:Choice>
              <mc:Fallback>
                <p:oleObj name="" r:id="rId1" imgW="215900" imgH="203200" progId="Equation.3">
                  <p:embed/>
                  <p:pic>
                    <p:nvPicPr>
                      <p:cNvPr id="0" name="图片 7"/>
                      <p:cNvPicPr/>
                      <p:nvPr/>
                    </p:nvPicPr>
                    <p:blipFill>
                      <a:blip r:embed="rId2"/>
                      <a:stretch>
                        <a:fillRect/>
                      </a:stretch>
                    </p:blipFill>
                    <p:spPr>
                      <a:xfrm>
                        <a:off x="8491220" y="4721860"/>
                        <a:ext cx="332105" cy="351790"/>
                      </a:xfrm>
                      <a:prstGeom prst="rect">
                        <a:avLst/>
                      </a:prstGeom>
                      <a:noFill/>
                      <a:ln w="38100">
                        <a:noFill/>
                        <a:miter/>
                      </a:ln>
                    </p:spPr>
                  </p:pic>
                </p:oleObj>
              </mc:Fallback>
            </mc:AlternateContent>
          </a:graphicData>
        </a:graphic>
      </p:graphicFrame>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11.4.2  555定时器</a:t>
            </a:r>
            <a:endParaRPr sz="2000">
              <a:sym typeface="+mn-ea"/>
            </a:endParaRPr>
          </a:p>
        </p:txBody>
      </p:sp>
      <p:sp>
        <p:nvSpPr>
          <p:cNvPr id="4" name="内容占位符 2"/>
          <p:cNvSpPr>
            <a:spLocks noGrp="1"/>
          </p:cNvSpPr>
          <p:nvPr/>
        </p:nvSpPr>
        <p:spPr>
          <a:xfrm>
            <a:off x="603250" y="1350010"/>
            <a:ext cx="10984865" cy="50812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2．逻辑功能</a:t>
            </a:r>
            <a:endParaRPr sz="2000">
              <a:sym typeface="+mn-ea"/>
            </a:endParaRPr>
          </a:p>
        </p:txBody>
      </p:sp>
      <p:pic>
        <p:nvPicPr>
          <p:cNvPr id="25" name="图片 24"/>
          <p:cNvPicPr>
            <a:picLocks noChangeAspect="1"/>
          </p:cNvPicPr>
          <p:nvPr/>
        </p:nvPicPr>
        <p:blipFill>
          <a:blip r:embed="rId1"/>
          <a:stretch>
            <a:fillRect/>
          </a:stretch>
        </p:blipFill>
        <p:spPr>
          <a:xfrm>
            <a:off x="1776095" y="1873885"/>
            <a:ext cx="8265160" cy="3695700"/>
          </a:xfrm>
          <a:prstGeom prst="rect">
            <a:avLst/>
          </a:prstGeom>
        </p:spPr>
      </p:pic>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11.4.3 施密特触发器</a:t>
            </a:r>
            <a:endParaRPr sz="2000">
              <a:sym typeface="+mn-ea"/>
            </a:endParaRPr>
          </a:p>
        </p:txBody>
      </p:sp>
      <p:sp>
        <p:nvSpPr>
          <p:cNvPr id="4" name="内容占位符 2"/>
          <p:cNvSpPr>
            <a:spLocks noGrp="1"/>
          </p:cNvSpPr>
          <p:nvPr/>
        </p:nvSpPr>
        <p:spPr>
          <a:xfrm>
            <a:off x="669925" y="2096770"/>
            <a:ext cx="10984865" cy="42805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1．电路结构</a:t>
            </a:r>
            <a:endParaRPr sz="2000">
              <a:sym typeface="+mn-ea"/>
            </a:endParaRPr>
          </a:p>
          <a:p>
            <a:pPr marL="0" indent="0">
              <a:buNone/>
            </a:pPr>
            <a:r>
              <a:rPr lang="en-US" altLang="zh-CN" sz="2000">
                <a:sym typeface="+mn-ea"/>
              </a:rPr>
              <a:t>     </a:t>
            </a:r>
            <a:r>
              <a:rPr sz="2000">
                <a:sym typeface="+mn-ea"/>
              </a:rPr>
              <a:t>施密特触发器是脉冲波形变换中经常使用的一种电路。将555定时电路中的2，6引脚连接，就构成了施密特电路。</a:t>
            </a:r>
            <a:endParaRPr sz="2000">
              <a:sym typeface="+mn-ea"/>
            </a:endParaRPr>
          </a:p>
          <a:p>
            <a:pPr marL="0" indent="0">
              <a:buNone/>
            </a:pPr>
            <a:r>
              <a:rPr lang="en-US" altLang="zh-CN" sz="2000">
                <a:sym typeface="+mn-ea"/>
              </a:rPr>
              <a:t>      </a:t>
            </a:r>
            <a:r>
              <a:rPr sz="2000">
                <a:sym typeface="+mn-ea"/>
              </a:rPr>
              <a:t>2．电压传输特性</a:t>
            </a:r>
            <a:endParaRPr sz="2000">
              <a:sym typeface="+mn-ea"/>
            </a:endParaRPr>
          </a:p>
          <a:p>
            <a:pPr marL="0" indent="0">
              <a:buNone/>
            </a:pPr>
            <a:r>
              <a:rPr lang="en-US" altLang="zh-CN" sz="2000">
                <a:sym typeface="+mn-ea"/>
              </a:rPr>
              <a:t>     </a:t>
            </a:r>
            <a:r>
              <a:rPr sz="2000">
                <a:sym typeface="+mn-ea"/>
              </a:rPr>
              <a:t>图11-24（a）所示为施密特触发器的电压传输特性。</a:t>
            </a:r>
            <a:endParaRPr sz="2000">
              <a:sym typeface="+mn-ea"/>
            </a:endParaRPr>
          </a:p>
          <a:p>
            <a:pPr marL="0" indent="0">
              <a:buNone/>
            </a:pPr>
            <a:r>
              <a:rPr lang="en-US" altLang="zh-CN" sz="2000">
                <a:sym typeface="+mn-ea"/>
              </a:rPr>
              <a:t>     </a:t>
            </a:r>
            <a:r>
              <a:rPr sz="2000">
                <a:sym typeface="+mn-ea"/>
              </a:rPr>
              <a:t>由传输特性可见，使电路由高电平翻转为低电平和由低电平翻转到高电平所需要的触发电压不同，这种现象称为回差。回差电压为正向阈值电压</a:t>
            </a:r>
            <a:r>
              <a:rPr sz="2000" i="1">
                <a:sym typeface="+mn-ea"/>
              </a:rPr>
              <a:t>U</a:t>
            </a:r>
            <a:r>
              <a:rPr sz="2000" baseline="-25000">
                <a:sym typeface="+mn-ea"/>
              </a:rPr>
              <a:t>T+</a:t>
            </a:r>
            <a:r>
              <a:rPr sz="2000">
                <a:sym typeface="+mn-ea"/>
              </a:rPr>
              <a:t>与负向阈值电压</a:t>
            </a:r>
            <a:r>
              <a:rPr sz="2000" i="1">
                <a:sym typeface="+mn-ea"/>
              </a:rPr>
              <a:t>U</a:t>
            </a:r>
            <a:r>
              <a:rPr sz="2000" baseline="-25000">
                <a:sym typeface="+mn-ea"/>
              </a:rPr>
              <a:t>T-</a:t>
            </a:r>
            <a:r>
              <a:rPr sz="2000">
                <a:sym typeface="+mn-ea"/>
              </a:rPr>
              <a:t>之差，即</a:t>
            </a:r>
            <a:r>
              <a:rPr sz="2000" i="1">
                <a:sym typeface="+mn-ea"/>
              </a:rPr>
              <a:t>ΔU</a:t>
            </a:r>
            <a:r>
              <a:rPr sz="2000" baseline="-25000">
                <a:sym typeface="+mn-ea"/>
              </a:rPr>
              <a:t>T</a:t>
            </a:r>
            <a:r>
              <a:rPr sz="2000">
                <a:sym typeface="+mn-ea"/>
              </a:rPr>
              <a:t>＝</a:t>
            </a:r>
            <a:r>
              <a:rPr sz="2000" i="1">
                <a:sym typeface="+mn-ea"/>
              </a:rPr>
              <a:t>U</a:t>
            </a:r>
            <a:r>
              <a:rPr sz="2000" baseline="-25000">
                <a:sym typeface="+mn-ea"/>
              </a:rPr>
              <a:t>T+</a:t>
            </a:r>
            <a:r>
              <a:rPr sz="2000">
                <a:sym typeface="+mn-ea"/>
              </a:rPr>
              <a:t>－</a:t>
            </a:r>
            <a:r>
              <a:rPr sz="2000" i="1">
                <a:sym typeface="+mn-ea"/>
              </a:rPr>
              <a:t>U</a:t>
            </a:r>
            <a:r>
              <a:rPr sz="2000" baseline="-25000">
                <a:sym typeface="+mn-ea"/>
              </a:rPr>
              <a:t>T-</a:t>
            </a:r>
            <a:r>
              <a:rPr sz="2000">
                <a:sym typeface="+mn-ea"/>
              </a:rPr>
              <a:t> 。                   </a:t>
            </a:r>
            <a:endParaRPr sz="2000">
              <a:sym typeface="+mn-ea"/>
            </a:endParaRPr>
          </a:p>
          <a:p>
            <a:pPr marL="0" indent="0">
              <a:buNone/>
            </a:pPr>
            <a:r>
              <a:rPr lang="en-US" altLang="zh-CN" sz="2000">
                <a:sym typeface="+mn-ea"/>
              </a:rPr>
              <a:t>      </a:t>
            </a:r>
            <a:r>
              <a:rPr sz="2000">
                <a:sym typeface="+mn-ea"/>
              </a:rPr>
              <a:t>回差电压的存在可以大大提高电路的抗干扰能力。</a:t>
            </a:r>
            <a:endParaRPr sz="2000">
              <a:sym typeface="+mn-ea"/>
            </a:endParaRPr>
          </a:p>
        </p:txBody>
      </p:sp>
      <p:pic>
        <p:nvPicPr>
          <p:cNvPr id="14" name="图片 13"/>
          <p:cNvPicPr>
            <a:picLocks noChangeAspect="1"/>
          </p:cNvPicPr>
          <p:nvPr/>
        </p:nvPicPr>
        <p:blipFill>
          <a:blip r:embed="rId1"/>
          <a:stretch>
            <a:fillRect/>
          </a:stretch>
        </p:blipFill>
        <p:spPr>
          <a:xfrm>
            <a:off x="6109970" y="24765"/>
            <a:ext cx="5276850" cy="2543175"/>
          </a:xfrm>
          <a:prstGeom prst="rect">
            <a:avLst/>
          </a:prstGeom>
        </p:spPr>
      </p:pic>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11.4 脉冲单元电路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11.4.3 施密特触发器</a:t>
            </a:r>
            <a:endParaRPr sz="2000">
              <a:sym typeface="+mn-ea"/>
            </a:endParaRPr>
          </a:p>
        </p:txBody>
      </p:sp>
      <p:sp>
        <p:nvSpPr>
          <p:cNvPr id="4" name="内容占位符 2"/>
          <p:cNvSpPr>
            <a:spLocks noGrp="1"/>
          </p:cNvSpPr>
          <p:nvPr/>
        </p:nvSpPr>
        <p:spPr>
          <a:xfrm>
            <a:off x="751205" y="1553210"/>
            <a:ext cx="10984865" cy="399605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3．施密特触发电路的应用</a:t>
            </a:r>
            <a:endParaRPr sz="2000">
              <a:sym typeface="+mn-ea"/>
            </a:endParaRPr>
          </a:p>
          <a:p>
            <a:pPr marL="0" indent="0">
              <a:buNone/>
            </a:pPr>
            <a:r>
              <a:rPr lang="en-US" altLang="zh-CN" sz="2000">
                <a:sym typeface="+mn-ea"/>
              </a:rPr>
              <a:t>    </a:t>
            </a:r>
            <a:r>
              <a:rPr sz="2000">
                <a:sym typeface="+mn-ea"/>
              </a:rPr>
              <a:t>波形变换: 将边沿变化缓慢的周期性信号变换为边沿很陡的矩形脉冲信号。</a:t>
            </a:r>
            <a:endParaRPr sz="2000">
              <a:sym typeface="+mn-ea"/>
            </a:endParaRPr>
          </a:p>
          <a:p>
            <a:endParaRPr sz="2000">
              <a:sym typeface="+mn-ea"/>
            </a:endParaRPr>
          </a:p>
          <a:p>
            <a:endParaRPr sz="2000">
              <a:sym typeface="+mn-ea"/>
            </a:endParaRPr>
          </a:p>
          <a:p>
            <a:endParaRPr sz="2000">
              <a:sym typeface="+mn-ea"/>
            </a:endParaRPr>
          </a:p>
          <a:p>
            <a:endParaRPr sz="2000">
              <a:sym typeface="+mn-ea"/>
            </a:endParaRPr>
          </a:p>
          <a:p>
            <a:pPr marL="0" indent="0">
              <a:buNone/>
            </a:pPr>
            <a:r>
              <a:rPr lang="en-US" altLang="zh-CN" sz="2000">
                <a:sym typeface="+mn-ea"/>
              </a:rPr>
              <a:t>     </a:t>
            </a:r>
            <a:r>
              <a:rPr sz="2000">
                <a:sym typeface="+mn-ea"/>
              </a:rPr>
              <a:t>脉冲整形：在数字系统中，矩形脉冲经传输后往往发生波形畸变，可以用施密特触发器整形而获得比较理想的矩形脉冲波形</a:t>
            </a:r>
            <a:endParaRPr sz="2000">
              <a:sym typeface="+mn-ea"/>
            </a:endParaRPr>
          </a:p>
        </p:txBody>
      </p:sp>
      <p:pic>
        <p:nvPicPr>
          <p:cNvPr id="1073744130" name="图片 1073744129" descr="4-1"/>
          <p:cNvPicPr>
            <a:picLocks noChangeAspect="1"/>
          </p:cNvPicPr>
          <p:nvPr/>
        </p:nvPicPr>
        <p:blipFill>
          <a:blip r:embed="rId1">
            <a:clrChange>
              <a:clrFrom>
                <a:srgbClr val="FFFFFF"/>
              </a:clrFrom>
              <a:clrTo>
                <a:srgbClr val="FFFFFF">
                  <a:alpha val="0"/>
                </a:srgbClr>
              </a:clrTo>
            </a:clrChange>
          </a:blip>
          <a:srcRect l="5502" t="8537" r="7343" b="3423"/>
          <a:stretch>
            <a:fillRect/>
          </a:stretch>
        </p:blipFill>
        <p:spPr>
          <a:xfrm>
            <a:off x="4078605" y="2501265"/>
            <a:ext cx="2802890" cy="2030095"/>
          </a:xfrm>
          <a:prstGeom prst="rect">
            <a:avLst/>
          </a:prstGeom>
          <a:noFill/>
          <a:ln w="9525">
            <a:noFill/>
          </a:ln>
        </p:spPr>
      </p:pic>
      <p:pic>
        <p:nvPicPr>
          <p:cNvPr id="1073744131" name="图片 1073744130" descr="4-2"/>
          <p:cNvPicPr>
            <a:picLocks noChangeAspect="1"/>
          </p:cNvPicPr>
          <p:nvPr/>
        </p:nvPicPr>
        <p:blipFill>
          <a:blip r:embed="rId2">
            <a:clrChange>
              <a:clrFrom>
                <a:srgbClr val="FFFFFF"/>
              </a:clrFrom>
              <a:clrTo>
                <a:srgbClr val="FFFFFF">
                  <a:alpha val="0"/>
                </a:srgbClr>
              </a:clrTo>
            </a:clrChange>
          </a:blip>
          <a:srcRect l="8234" t="2324" b="9808"/>
          <a:stretch>
            <a:fillRect/>
          </a:stretch>
        </p:blipFill>
        <p:spPr>
          <a:xfrm>
            <a:off x="5963285" y="5076190"/>
            <a:ext cx="2580005" cy="1736090"/>
          </a:xfrm>
          <a:prstGeom prst="rect">
            <a:avLst/>
          </a:prstGeom>
          <a:noFill/>
          <a:ln w="9525">
            <a:noFill/>
          </a:ln>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11.1.1概述 </a:t>
            </a:r>
            <a:endParaRPr sz="2000"/>
          </a:p>
        </p:txBody>
      </p:sp>
      <p:sp>
        <p:nvSpPr>
          <p:cNvPr id="4" name="内容占位符 2"/>
          <p:cNvSpPr>
            <a:spLocks noGrp="1"/>
          </p:cNvSpPr>
          <p:nvPr/>
        </p:nvSpPr>
        <p:spPr>
          <a:xfrm>
            <a:off x="669925" y="1438275"/>
            <a:ext cx="10984865" cy="308483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图</a:t>
            </a:r>
            <a:r>
              <a:rPr lang="en-US" altLang="zh-CN" sz="2000">
                <a:sym typeface="+mn-ea"/>
              </a:rPr>
              <a:t>11-3</a:t>
            </a:r>
            <a:r>
              <a:rPr sz="2000">
                <a:sym typeface="+mn-ea"/>
              </a:rPr>
              <a:t>为触发器的电路符号示意图，它有两个输出端，分别用</a:t>
            </a:r>
            <a:r>
              <a:rPr sz="2000" i="1">
                <a:sym typeface="+mn-ea"/>
              </a:rPr>
              <a:t>Q</a:t>
            </a:r>
            <a:r>
              <a:rPr sz="2000">
                <a:sym typeface="+mn-ea"/>
              </a:rPr>
              <a:t>和    表示 。要注意    是在Q上加一条划线，在图中引出线上加一个小圈，在逻辑表示中就是取反</a:t>
            </a:r>
            <a:r>
              <a:rPr lang="en-US" altLang="zh-CN" sz="2000">
                <a:sym typeface="+mn-ea"/>
              </a:rPr>
              <a:t>---</a:t>
            </a:r>
            <a:r>
              <a:rPr sz="2000">
                <a:sym typeface="+mn-ea"/>
              </a:rPr>
              <a:t>“非”的含义，即说明两个输出端的状态是相反的，当Q=0时，   =1；反之，当Q=1时，   =0。触发器一般有1个以上的输入端，此外还有一个触发信号输入端。</a:t>
            </a:r>
            <a:endParaRPr sz="2000">
              <a:sym typeface="+mn-ea"/>
            </a:endParaRPr>
          </a:p>
          <a:p>
            <a:pPr marL="0" indent="0">
              <a:buNone/>
            </a:pPr>
            <a:r>
              <a:rPr sz="2000">
                <a:sym typeface="+mn-ea"/>
              </a:rPr>
              <a:t>      触发器种类很多，根据电路结构，可分为基本触发器、同步触发器、主从触发器和边沿触发器等；根据逻辑功能，又可分为</a:t>
            </a:r>
            <a:r>
              <a:rPr sz="2000" i="1">
                <a:sym typeface="+mn-ea"/>
              </a:rPr>
              <a:t>RS</a:t>
            </a:r>
            <a:r>
              <a:rPr sz="2000">
                <a:sym typeface="+mn-ea"/>
              </a:rPr>
              <a:t>触发器、</a:t>
            </a:r>
            <a:r>
              <a:rPr sz="2000" i="1">
                <a:sym typeface="+mn-ea"/>
              </a:rPr>
              <a:t>JK</a:t>
            </a:r>
            <a:r>
              <a:rPr sz="2000">
                <a:sym typeface="+mn-ea"/>
              </a:rPr>
              <a:t>触发器、</a:t>
            </a:r>
            <a:r>
              <a:rPr sz="2000" i="1">
                <a:sym typeface="+mn-ea"/>
              </a:rPr>
              <a:t>D</a:t>
            </a:r>
            <a:r>
              <a:rPr sz="2000">
                <a:sym typeface="+mn-ea"/>
              </a:rPr>
              <a:t>触发器和</a:t>
            </a:r>
            <a:r>
              <a:rPr sz="2000" i="1">
                <a:sym typeface="+mn-ea"/>
              </a:rPr>
              <a:t>T</a:t>
            </a:r>
            <a:r>
              <a:rPr sz="2000">
                <a:sym typeface="+mn-ea"/>
              </a:rPr>
              <a:t>触发器等。</a:t>
            </a:r>
            <a:endParaRPr sz="2000">
              <a:sym typeface="+mn-ea"/>
            </a:endParaRPr>
          </a:p>
        </p:txBody>
      </p:sp>
      <p:graphicFrame>
        <p:nvGraphicFramePr>
          <p:cNvPr id="5" name="对象 -2147482618"/>
          <p:cNvGraphicFramePr>
            <a:graphicFrameLocks noChangeAspect="1"/>
          </p:cNvGraphicFramePr>
          <p:nvPr/>
        </p:nvGraphicFramePr>
        <p:xfrm>
          <a:off x="9251950" y="1438275"/>
          <a:ext cx="274955" cy="435610"/>
        </p:xfrm>
        <a:graphic>
          <a:graphicData uri="http://schemas.openxmlformats.org/presentationml/2006/ole">
            <mc:AlternateContent xmlns:mc="http://schemas.openxmlformats.org/markup-compatibility/2006">
              <mc:Choice xmlns:v="urn:schemas-microsoft-com:vml" Requires="v">
                <p:oleObj spid="_x0000_s3076" name="" r:id="rId1" imgW="152400" imgH="241300" progId="Equation.3">
                  <p:embed/>
                </p:oleObj>
              </mc:Choice>
              <mc:Fallback>
                <p:oleObj name="" r:id="rId1" imgW="152400" imgH="241300" progId="Equation.3">
                  <p:embed/>
                  <p:pic>
                    <p:nvPicPr>
                      <p:cNvPr id="0" name="图片 3075"/>
                      <p:cNvPicPr/>
                      <p:nvPr/>
                    </p:nvPicPr>
                    <p:blipFill>
                      <a:blip r:embed="rId2"/>
                      <a:stretch>
                        <a:fillRect/>
                      </a:stretch>
                    </p:blipFill>
                    <p:spPr>
                      <a:xfrm>
                        <a:off x="9251950" y="1438275"/>
                        <a:ext cx="274955" cy="435610"/>
                      </a:xfrm>
                      <a:prstGeom prst="rect">
                        <a:avLst/>
                      </a:prstGeom>
                      <a:noFill/>
                      <a:ln w="38100">
                        <a:noFill/>
                        <a:miter/>
                      </a:ln>
                    </p:spPr>
                  </p:pic>
                </p:oleObj>
              </mc:Fallback>
            </mc:AlternateContent>
          </a:graphicData>
        </a:graphic>
      </p:graphicFrame>
      <p:graphicFrame>
        <p:nvGraphicFramePr>
          <p:cNvPr id="8" name="对象 -2147482616"/>
          <p:cNvGraphicFramePr>
            <a:graphicFrameLocks noChangeAspect="1"/>
          </p:cNvGraphicFramePr>
          <p:nvPr/>
        </p:nvGraphicFramePr>
        <p:xfrm>
          <a:off x="6955790" y="2262505"/>
          <a:ext cx="247650" cy="392430"/>
        </p:xfrm>
        <a:graphic>
          <a:graphicData uri="http://schemas.openxmlformats.org/presentationml/2006/ole">
            <mc:AlternateContent xmlns:mc="http://schemas.openxmlformats.org/markup-compatibility/2006">
              <mc:Choice xmlns:v="urn:schemas-microsoft-com:vml" Requires="v">
                <p:oleObj spid="_x0000_s9" name="" r:id="rId3" imgW="152400" imgH="241300" progId="Equation.3">
                  <p:embed/>
                </p:oleObj>
              </mc:Choice>
              <mc:Fallback>
                <p:oleObj name="" r:id="rId3" imgW="152400" imgH="241300" progId="Equation.3">
                  <p:embed/>
                  <p:pic>
                    <p:nvPicPr>
                      <p:cNvPr id="0" name="图片 6"/>
                      <p:cNvPicPr/>
                      <p:nvPr/>
                    </p:nvPicPr>
                    <p:blipFill>
                      <a:blip r:embed="rId2"/>
                      <a:stretch>
                        <a:fillRect/>
                      </a:stretch>
                    </p:blipFill>
                    <p:spPr>
                      <a:xfrm>
                        <a:off x="6955790" y="2262505"/>
                        <a:ext cx="247650" cy="392430"/>
                      </a:xfrm>
                      <a:prstGeom prst="rect">
                        <a:avLst/>
                      </a:prstGeom>
                      <a:noFill/>
                      <a:ln w="38100">
                        <a:noFill/>
                        <a:miter/>
                      </a:ln>
                    </p:spPr>
                  </p:pic>
                </p:oleObj>
              </mc:Fallback>
            </mc:AlternateContent>
          </a:graphicData>
        </a:graphic>
      </p:graphicFrame>
      <p:graphicFrame>
        <p:nvGraphicFramePr>
          <p:cNvPr id="10" name="对象 9"/>
          <p:cNvGraphicFramePr>
            <a:graphicFrameLocks noChangeAspect="1"/>
          </p:cNvGraphicFramePr>
          <p:nvPr/>
        </p:nvGraphicFramePr>
        <p:xfrm>
          <a:off x="10051415" y="2262505"/>
          <a:ext cx="247650" cy="392430"/>
        </p:xfrm>
        <a:graphic>
          <a:graphicData uri="http://schemas.openxmlformats.org/presentationml/2006/ole">
            <mc:AlternateContent xmlns:mc="http://schemas.openxmlformats.org/markup-compatibility/2006">
              <mc:Choice xmlns:v="urn:schemas-microsoft-com:vml" Requires="v">
                <p:oleObj spid="_x0000_s11" name="" r:id="rId4" imgW="152400" imgH="241300" progId="Equation.3">
                  <p:embed/>
                </p:oleObj>
              </mc:Choice>
              <mc:Fallback>
                <p:oleObj name="" r:id="rId4" imgW="152400" imgH="241300" progId="Equation.3">
                  <p:embed/>
                  <p:pic>
                    <p:nvPicPr>
                      <p:cNvPr id="0" name="图片 8"/>
                      <p:cNvPicPr/>
                      <p:nvPr/>
                    </p:nvPicPr>
                    <p:blipFill>
                      <a:blip r:embed="rId2"/>
                      <a:stretch>
                        <a:fillRect/>
                      </a:stretch>
                    </p:blipFill>
                    <p:spPr>
                      <a:xfrm>
                        <a:off x="10051415" y="2262505"/>
                        <a:ext cx="247650" cy="392430"/>
                      </a:xfrm>
                      <a:prstGeom prst="rect">
                        <a:avLst/>
                      </a:prstGeom>
                      <a:noFill/>
                      <a:ln w="38100">
                        <a:noFill/>
                        <a:miter/>
                      </a:ln>
                    </p:spPr>
                  </p:pic>
                </p:oleObj>
              </mc:Fallback>
            </mc:AlternateContent>
          </a:graphicData>
        </a:graphic>
      </p:graphicFrame>
      <p:graphicFrame>
        <p:nvGraphicFramePr>
          <p:cNvPr id="1073744206" name="对象 1073744205"/>
          <p:cNvGraphicFramePr/>
          <p:nvPr/>
        </p:nvGraphicFramePr>
        <p:xfrm>
          <a:off x="4511040" y="4112260"/>
          <a:ext cx="3302635" cy="1974850"/>
        </p:xfrm>
        <a:graphic>
          <a:graphicData uri="http://schemas.openxmlformats.org/presentationml/2006/ole">
            <mc:AlternateContent xmlns:mc="http://schemas.openxmlformats.org/markup-compatibility/2006">
              <mc:Choice xmlns:v="urn:schemas-microsoft-com:vml" Requires="v">
                <p:oleObj spid="_x0000_s12" name="" r:id="rId5" imgW="2895600" imgH="1485900" progId="PBrush">
                  <p:embed/>
                </p:oleObj>
              </mc:Choice>
              <mc:Fallback>
                <p:oleObj name="" r:id="rId5" imgW="2895600" imgH="1485900" progId="PBrush">
                  <p:embed/>
                  <p:pic>
                    <p:nvPicPr>
                      <p:cNvPr id="0" name="图片 9"/>
                      <p:cNvPicPr/>
                      <p:nvPr/>
                    </p:nvPicPr>
                    <p:blipFill>
                      <a:blip r:embed="rId6"/>
                      <a:stretch>
                        <a:fillRect/>
                      </a:stretch>
                    </p:blipFill>
                    <p:spPr>
                      <a:xfrm>
                        <a:off x="4511040" y="4112260"/>
                        <a:ext cx="3302635" cy="1974850"/>
                      </a:xfrm>
                      <a:prstGeom prst="rect">
                        <a:avLst/>
                      </a:prstGeom>
                      <a:noFill/>
                      <a:ln w="38100">
                        <a:noFill/>
                        <a:miter/>
                      </a:ln>
                    </p:spPr>
                  </p:pic>
                </p:oleObj>
              </mc:Fallback>
            </mc:AlternateContent>
          </a:graphicData>
        </a:graphic>
      </p:graphicFrame>
      <p:graphicFrame>
        <p:nvGraphicFramePr>
          <p:cNvPr id="13" name="对象 -2147482618"/>
          <p:cNvGraphicFramePr>
            <a:graphicFrameLocks noChangeAspect="1"/>
          </p:cNvGraphicFramePr>
          <p:nvPr/>
        </p:nvGraphicFramePr>
        <p:xfrm>
          <a:off x="11247120" y="1438275"/>
          <a:ext cx="274955" cy="435610"/>
        </p:xfrm>
        <a:graphic>
          <a:graphicData uri="http://schemas.openxmlformats.org/presentationml/2006/ole">
            <mc:AlternateContent xmlns:mc="http://schemas.openxmlformats.org/markup-compatibility/2006">
              <mc:Choice xmlns:v="urn:schemas-microsoft-com:vml" Requires="v">
                <p:oleObj spid="_x0000_s14" name="" r:id="rId7" imgW="152400" imgH="241300" progId="Equation.3">
                  <p:embed/>
                </p:oleObj>
              </mc:Choice>
              <mc:Fallback>
                <p:oleObj name="" r:id="rId7" imgW="152400" imgH="241300" progId="Equation.3">
                  <p:embed/>
                  <p:pic>
                    <p:nvPicPr>
                      <p:cNvPr id="0" name="图片 3075"/>
                      <p:cNvPicPr/>
                      <p:nvPr/>
                    </p:nvPicPr>
                    <p:blipFill>
                      <a:blip r:embed="rId2"/>
                      <a:stretch>
                        <a:fillRect/>
                      </a:stretch>
                    </p:blipFill>
                    <p:spPr>
                      <a:xfrm>
                        <a:off x="11247120" y="1438275"/>
                        <a:ext cx="274955" cy="435610"/>
                      </a:xfrm>
                      <a:prstGeom prst="rect">
                        <a:avLst/>
                      </a:prstGeom>
                      <a:noFill/>
                      <a:ln w="38100">
                        <a:noFill/>
                        <a:miter/>
                      </a:ln>
                    </p:spPr>
                  </p:pic>
                </p:oleObj>
              </mc:Fallback>
            </mc:AlternateContent>
          </a:graphicData>
        </a:graphic>
      </p:graphicFrame>
      <p:sp>
        <p:nvSpPr>
          <p:cNvPr id="15" name="文本框 14"/>
          <p:cNvSpPr txBox="1"/>
          <p:nvPr/>
        </p:nvSpPr>
        <p:spPr>
          <a:xfrm>
            <a:off x="3924935" y="6263005"/>
            <a:ext cx="4777105" cy="368300"/>
          </a:xfrm>
          <a:prstGeom prst="rect">
            <a:avLst/>
          </a:prstGeom>
          <a:noFill/>
        </p:spPr>
        <p:txBody>
          <a:bodyPr wrap="square" rtlCol="0">
            <a:spAutoFit/>
          </a:bodyPr>
          <a:p>
            <a:r>
              <a:rPr lang="en-US" altLang="zh-CN"/>
              <a:t>              </a:t>
            </a:r>
            <a:r>
              <a:rPr lang="zh-CN" altLang="en-US" sz="1400"/>
              <a:t>图</a:t>
            </a:r>
            <a:r>
              <a:rPr lang="en-US" altLang="zh-CN" sz="1400"/>
              <a:t>11-3       </a:t>
            </a:r>
            <a:r>
              <a:rPr lang="zh-CN" altLang="en-US" sz="1400"/>
              <a:t>触发器的电路符号</a:t>
            </a:r>
            <a:endParaRPr lang="zh-CN" altLang="en-US" sz="1400"/>
          </a:p>
        </p:txBody>
      </p:sp>
    </p:spTree>
    <p:custDataLst>
      <p:tags r:id="rId8"/>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 常见触发器功能介绍</a:t>
            </a:r>
            <a:endParaRPr sz="2000">
              <a:sym typeface="+mn-ea"/>
            </a:endParaRPr>
          </a:p>
        </p:txBody>
      </p:sp>
      <p:sp>
        <p:nvSpPr>
          <p:cNvPr id="4" name="内容占位符 2"/>
          <p:cNvSpPr>
            <a:spLocks noGrp="1"/>
          </p:cNvSpPr>
          <p:nvPr/>
        </p:nvSpPr>
        <p:spPr>
          <a:xfrm>
            <a:off x="669925" y="1438275"/>
            <a:ext cx="10984865" cy="31953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1.</a:t>
            </a:r>
            <a:r>
              <a:rPr sz="2000">
                <a:sym typeface="+mn-ea"/>
              </a:rPr>
              <a:t> 基本</a:t>
            </a:r>
            <a:r>
              <a:rPr sz="2000" i="1">
                <a:sym typeface="+mn-ea"/>
              </a:rPr>
              <a:t>RS</a:t>
            </a:r>
            <a:r>
              <a:rPr sz="2000">
                <a:sym typeface="+mn-ea"/>
              </a:rPr>
              <a:t>触发器</a:t>
            </a:r>
            <a:endParaRPr sz="2000">
              <a:sym typeface="+mn-ea"/>
            </a:endParaRPr>
          </a:p>
          <a:p>
            <a:pPr marL="0" indent="0">
              <a:buNone/>
            </a:pPr>
            <a:r>
              <a:rPr sz="2000">
                <a:sym typeface="+mn-ea"/>
              </a:rPr>
              <a:t>    基本</a:t>
            </a:r>
            <a:r>
              <a:rPr sz="2000" i="1">
                <a:sym typeface="+mn-ea"/>
              </a:rPr>
              <a:t>RS</a:t>
            </a:r>
            <a:r>
              <a:rPr sz="2000">
                <a:sym typeface="+mn-ea"/>
              </a:rPr>
              <a:t>触发器结构最为简单，是其它各种触发器的基本单元。</a:t>
            </a:r>
            <a:endParaRPr sz="2000">
              <a:sym typeface="+mn-ea"/>
            </a:endParaRPr>
          </a:p>
          <a:p>
            <a:pPr marL="0" indent="0">
              <a:buNone/>
            </a:pPr>
            <a:r>
              <a:rPr sz="2000">
                <a:sym typeface="+mn-ea"/>
              </a:rPr>
              <a:t>   （1）电路组成</a:t>
            </a:r>
            <a:endParaRPr sz="2000">
              <a:sym typeface="+mn-ea"/>
            </a:endParaRPr>
          </a:p>
          <a:p>
            <a:pPr marL="0" indent="0">
              <a:buNone/>
            </a:pPr>
            <a:r>
              <a:rPr sz="2000">
                <a:sym typeface="+mn-ea"/>
              </a:rPr>
              <a:t>     图11-4（a）所示是由两个与非门组成的基本</a:t>
            </a:r>
            <a:r>
              <a:rPr sz="2000" i="1">
                <a:sym typeface="+mn-ea"/>
              </a:rPr>
              <a:t>RS</a:t>
            </a:r>
            <a:r>
              <a:rPr sz="2000">
                <a:sym typeface="+mn-ea"/>
              </a:rPr>
              <a:t>触发器。它由两个与非门电路交叉连接而成。其中    和    是两个输入端，   和   是两个互补的输出端，通常规定   端的状态为触发器的状态。例如当    =0、  =1时，表示触发器处于</a:t>
            </a:r>
            <a:r>
              <a:rPr lang="en-US" altLang="zh-CN" sz="2000">
                <a:sym typeface="+mn-ea"/>
              </a:rPr>
              <a:t>”</a:t>
            </a:r>
            <a:r>
              <a:rPr sz="2000">
                <a:sym typeface="+mn-ea"/>
              </a:rPr>
              <a:t>0</a:t>
            </a:r>
            <a:r>
              <a:rPr lang="en-US" altLang="zh-CN" sz="2000">
                <a:sym typeface="+mn-ea"/>
              </a:rPr>
              <a:t>”</a:t>
            </a:r>
            <a:r>
              <a:rPr sz="2000">
                <a:sym typeface="+mn-ea"/>
              </a:rPr>
              <a:t>状态；反之，当   =1、  =0时，触发器处于</a:t>
            </a:r>
            <a:r>
              <a:rPr lang="en-US" altLang="zh-CN" sz="2000">
                <a:sym typeface="+mn-ea"/>
              </a:rPr>
              <a:t>”</a:t>
            </a:r>
            <a:r>
              <a:rPr sz="2000">
                <a:sym typeface="+mn-ea"/>
              </a:rPr>
              <a:t>1</a:t>
            </a:r>
            <a:r>
              <a:rPr lang="en-US" altLang="zh-CN" sz="2000">
                <a:sym typeface="+mn-ea"/>
              </a:rPr>
              <a:t>”</a:t>
            </a:r>
            <a:r>
              <a:rPr sz="2000">
                <a:sym typeface="+mn-ea"/>
              </a:rPr>
              <a:t>状态。</a:t>
            </a:r>
            <a:endParaRPr sz="2000">
              <a:sym typeface="+mn-ea"/>
            </a:endParaRPr>
          </a:p>
          <a:p>
            <a:endParaRPr sz="2000">
              <a:sym typeface="+mn-ea"/>
            </a:endParaRPr>
          </a:p>
        </p:txBody>
      </p:sp>
      <p:graphicFrame>
        <p:nvGraphicFramePr>
          <p:cNvPr id="5" name="对象 -2147482614"/>
          <p:cNvGraphicFramePr>
            <a:graphicFrameLocks noChangeAspect="1"/>
          </p:cNvGraphicFramePr>
          <p:nvPr/>
        </p:nvGraphicFramePr>
        <p:xfrm>
          <a:off x="2357120" y="3410585"/>
          <a:ext cx="375920" cy="375920"/>
        </p:xfrm>
        <a:graphic>
          <a:graphicData uri="http://schemas.openxmlformats.org/presentationml/2006/ole">
            <mc:AlternateContent xmlns:mc="http://schemas.openxmlformats.org/markup-compatibility/2006">
              <mc:Choice xmlns:v="urn:schemas-microsoft-com:vml" Requires="v">
                <p:oleObj spid="_x0000_s3076" name="" r:id="rId1" imgW="254000" imgH="254000" progId="Equation.DSMT4">
                  <p:embed/>
                </p:oleObj>
              </mc:Choice>
              <mc:Fallback>
                <p:oleObj name="" r:id="rId1" imgW="254000" imgH="254000" progId="Equation.DSMT4">
                  <p:embed/>
                  <p:pic>
                    <p:nvPicPr>
                      <p:cNvPr id="0" name="图片 3075"/>
                      <p:cNvPicPr/>
                      <p:nvPr/>
                    </p:nvPicPr>
                    <p:blipFill>
                      <a:blip r:embed="rId2"/>
                      <a:stretch>
                        <a:fillRect/>
                      </a:stretch>
                    </p:blipFill>
                    <p:spPr>
                      <a:xfrm>
                        <a:off x="2357120" y="3410585"/>
                        <a:ext cx="375920" cy="375920"/>
                      </a:xfrm>
                      <a:prstGeom prst="rect">
                        <a:avLst/>
                      </a:prstGeom>
                      <a:noFill/>
                      <a:ln w="38100">
                        <a:noFill/>
                        <a:miter/>
                      </a:ln>
                    </p:spPr>
                  </p:pic>
                </p:oleObj>
              </mc:Fallback>
            </mc:AlternateContent>
          </a:graphicData>
        </a:graphic>
      </p:graphicFrame>
      <p:graphicFrame>
        <p:nvGraphicFramePr>
          <p:cNvPr id="6" name="对象 -2147482613"/>
          <p:cNvGraphicFramePr>
            <a:graphicFrameLocks noChangeAspect="1"/>
          </p:cNvGraphicFramePr>
          <p:nvPr/>
        </p:nvGraphicFramePr>
        <p:xfrm>
          <a:off x="3000375" y="3375660"/>
          <a:ext cx="379095" cy="445770"/>
        </p:xfrm>
        <a:graphic>
          <a:graphicData uri="http://schemas.openxmlformats.org/presentationml/2006/ole">
            <mc:AlternateContent xmlns:mc="http://schemas.openxmlformats.org/markup-compatibility/2006">
              <mc:Choice xmlns:v="urn:schemas-microsoft-com:vml" Requires="v">
                <p:oleObj spid="_x0000_s7" name="" r:id="rId3" imgW="215900" imgH="253365" progId="Equation.DSMT4">
                  <p:embed/>
                </p:oleObj>
              </mc:Choice>
              <mc:Fallback>
                <p:oleObj name="" r:id="rId3" imgW="215900" imgH="253365" progId="Equation.DSMT4">
                  <p:embed/>
                  <p:pic>
                    <p:nvPicPr>
                      <p:cNvPr id="0" name="图片 5"/>
                      <p:cNvPicPr/>
                      <p:nvPr/>
                    </p:nvPicPr>
                    <p:blipFill>
                      <a:blip r:embed="rId4"/>
                      <a:stretch>
                        <a:fillRect/>
                      </a:stretch>
                    </p:blipFill>
                    <p:spPr>
                      <a:xfrm>
                        <a:off x="3000375" y="3375660"/>
                        <a:ext cx="379095" cy="445770"/>
                      </a:xfrm>
                      <a:prstGeom prst="rect">
                        <a:avLst/>
                      </a:prstGeom>
                      <a:noFill/>
                      <a:ln w="38100">
                        <a:noFill/>
                        <a:miter/>
                      </a:ln>
                    </p:spPr>
                  </p:pic>
                </p:oleObj>
              </mc:Fallback>
            </mc:AlternateContent>
          </a:graphicData>
        </a:graphic>
      </p:graphicFrame>
      <p:graphicFrame>
        <p:nvGraphicFramePr>
          <p:cNvPr id="8" name="对象 -2147482611"/>
          <p:cNvGraphicFramePr>
            <a:graphicFrameLocks noChangeAspect="1"/>
          </p:cNvGraphicFramePr>
          <p:nvPr/>
        </p:nvGraphicFramePr>
        <p:xfrm>
          <a:off x="5837555" y="3439160"/>
          <a:ext cx="273050" cy="377825"/>
        </p:xfrm>
        <a:graphic>
          <a:graphicData uri="http://schemas.openxmlformats.org/presentationml/2006/ole">
            <mc:AlternateContent xmlns:mc="http://schemas.openxmlformats.org/markup-compatibility/2006">
              <mc:Choice xmlns:v="urn:schemas-microsoft-com:vml" Requires="v">
                <p:oleObj spid="_x0000_s9" name="" r:id="rId5" imgW="165100" imgH="228600" progId="Equation.3">
                  <p:embed/>
                </p:oleObj>
              </mc:Choice>
              <mc:Fallback>
                <p:oleObj name="" r:id="rId5" imgW="165100" imgH="228600" progId="Equation.3">
                  <p:embed/>
                  <p:pic>
                    <p:nvPicPr>
                      <p:cNvPr id="0" name="图片 6"/>
                      <p:cNvPicPr/>
                      <p:nvPr/>
                    </p:nvPicPr>
                    <p:blipFill>
                      <a:blip r:embed="rId6"/>
                      <a:stretch>
                        <a:fillRect/>
                      </a:stretch>
                    </p:blipFill>
                    <p:spPr>
                      <a:xfrm>
                        <a:off x="5837555" y="3439160"/>
                        <a:ext cx="273050" cy="377825"/>
                      </a:xfrm>
                      <a:prstGeom prst="rect">
                        <a:avLst/>
                      </a:prstGeom>
                      <a:noFill/>
                      <a:ln w="38100">
                        <a:noFill/>
                        <a:miter/>
                      </a:ln>
                    </p:spPr>
                  </p:pic>
                </p:oleObj>
              </mc:Fallback>
            </mc:AlternateContent>
          </a:graphicData>
        </a:graphic>
      </p:graphicFrame>
      <p:graphicFrame>
        <p:nvGraphicFramePr>
          <p:cNvPr id="10" name="对象 -2147482612"/>
          <p:cNvGraphicFramePr>
            <a:graphicFrameLocks noChangeAspect="1"/>
          </p:cNvGraphicFramePr>
          <p:nvPr/>
        </p:nvGraphicFramePr>
        <p:xfrm>
          <a:off x="5272405" y="3474085"/>
          <a:ext cx="260350" cy="347345"/>
        </p:xfrm>
        <a:graphic>
          <a:graphicData uri="http://schemas.openxmlformats.org/presentationml/2006/ole">
            <mc:AlternateContent xmlns:mc="http://schemas.openxmlformats.org/markup-compatibility/2006">
              <mc:Choice xmlns:v="urn:schemas-microsoft-com:vml" Requires="v">
                <p:oleObj spid="_x0000_s11" name="" r:id="rId7" imgW="152400" imgH="203200" progId="Equation.3">
                  <p:embed/>
                </p:oleObj>
              </mc:Choice>
              <mc:Fallback>
                <p:oleObj name="" r:id="rId7" imgW="152400" imgH="203200" progId="Equation.3">
                  <p:embed/>
                  <p:pic>
                    <p:nvPicPr>
                      <p:cNvPr id="0" name="图片 7"/>
                      <p:cNvPicPr/>
                      <p:nvPr/>
                    </p:nvPicPr>
                    <p:blipFill>
                      <a:blip r:embed="rId8"/>
                      <a:stretch>
                        <a:fillRect/>
                      </a:stretch>
                    </p:blipFill>
                    <p:spPr>
                      <a:xfrm>
                        <a:off x="5272405" y="3474085"/>
                        <a:ext cx="260350" cy="347345"/>
                      </a:xfrm>
                      <a:prstGeom prst="rect">
                        <a:avLst/>
                      </a:prstGeom>
                      <a:noFill/>
                      <a:ln w="38100">
                        <a:noFill/>
                        <a:miter/>
                      </a:ln>
                    </p:spPr>
                  </p:pic>
                </p:oleObj>
              </mc:Fallback>
            </mc:AlternateContent>
          </a:graphicData>
        </a:graphic>
      </p:graphicFrame>
      <p:graphicFrame>
        <p:nvGraphicFramePr>
          <p:cNvPr id="12" name="对象 -2147482610"/>
          <p:cNvGraphicFramePr>
            <a:graphicFrameLocks noChangeAspect="1"/>
          </p:cNvGraphicFramePr>
          <p:nvPr/>
        </p:nvGraphicFramePr>
        <p:xfrm>
          <a:off x="9907270" y="3474085"/>
          <a:ext cx="274320" cy="365760"/>
        </p:xfrm>
        <a:graphic>
          <a:graphicData uri="http://schemas.openxmlformats.org/presentationml/2006/ole">
            <mc:AlternateContent xmlns:mc="http://schemas.openxmlformats.org/markup-compatibility/2006">
              <mc:Choice xmlns:v="urn:schemas-microsoft-com:vml" Requires="v">
                <p:oleObj spid="_x0000_s13" name="" r:id="rId9" imgW="152400" imgH="203200" progId="Equation.3">
                  <p:embed/>
                </p:oleObj>
              </mc:Choice>
              <mc:Fallback>
                <p:oleObj name="" r:id="rId9" imgW="152400" imgH="203200" progId="Equation.3">
                  <p:embed/>
                  <p:pic>
                    <p:nvPicPr>
                      <p:cNvPr id="0" name="图片 8"/>
                      <p:cNvPicPr/>
                      <p:nvPr/>
                    </p:nvPicPr>
                    <p:blipFill>
                      <a:blip r:embed="rId8"/>
                      <a:stretch>
                        <a:fillRect/>
                      </a:stretch>
                    </p:blipFill>
                    <p:spPr>
                      <a:xfrm>
                        <a:off x="9907270" y="3474085"/>
                        <a:ext cx="274320" cy="365760"/>
                      </a:xfrm>
                      <a:prstGeom prst="rect">
                        <a:avLst/>
                      </a:prstGeom>
                      <a:noFill/>
                      <a:ln w="38100">
                        <a:noFill/>
                        <a:miter/>
                      </a:ln>
                    </p:spPr>
                  </p:pic>
                </p:oleObj>
              </mc:Fallback>
            </mc:AlternateContent>
          </a:graphicData>
        </a:graphic>
      </p:graphicFrame>
      <p:graphicFrame>
        <p:nvGraphicFramePr>
          <p:cNvPr id="14" name="对象 -2147482609"/>
          <p:cNvGraphicFramePr>
            <a:graphicFrameLocks noChangeAspect="1"/>
          </p:cNvGraphicFramePr>
          <p:nvPr/>
        </p:nvGraphicFramePr>
        <p:xfrm>
          <a:off x="3792855" y="3903345"/>
          <a:ext cx="233045" cy="346075"/>
        </p:xfrm>
        <a:graphic>
          <a:graphicData uri="http://schemas.openxmlformats.org/presentationml/2006/ole">
            <mc:AlternateContent xmlns:mc="http://schemas.openxmlformats.org/markup-compatibility/2006">
              <mc:Choice xmlns:v="urn:schemas-microsoft-com:vml" Requires="v">
                <p:oleObj spid="_x0000_s15" name="" r:id="rId10" imgW="152400" imgH="203200" progId="Equation.3">
                  <p:embed/>
                </p:oleObj>
              </mc:Choice>
              <mc:Fallback>
                <p:oleObj name="" r:id="rId10" imgW="152400" imgH="203200" progId="Equation.3">
                  <p:embed/>
                  <p:pic>
                    <p:nvPicPr>
                      <p:cNvPr id="0" name="图片 9"/>
                      <p:cNvPicPr/>
                      <p:nvPr/>
                    </p:nvPicPr>
                    <p:blipFill>
                      <a:blip r:embed="rId8"/>
                      <a:stretch>
                        <a:fillRect/>
                      </a:stretch>
                    </p:blipFill>
                    <p:spPr>
                      <a:xfrm>
                        <a:off x="3792855" y="3903345"/>
                        <a:ext cx="233045" cy="346075"/>
                      </a:xfrm>
                      <a:prstGeom prst="rect">
                        <a:avLst/>
                      </a:prstGeom>
                      <a:noFill/>
                      <a:ln w="38100">
                        <a:noFill/>
                        <a:miter/>
                      </a:ln>
                    </p:spPr>
                  </p:pic>
                </p:oleObj>
              </mc:Fallback>
            </mc:AlternateContent>
          </a:graphicData>
        </a:graphic>
      </p:graphicFrame>
      <p:graphicFrame>
        <p:nvGraphicFramePr>
          <p:cNvPr id="16" name="对象 -2147482608"/>
          <p:cNvGraphicFramePr>
            <a:graphicFrameLocks noChangeAspect="1"/>
          </p:cNvGraphicFramePr>
          <p:nvPr/>
        </p:nvGraphicFramePr>
        <p:xfrm>
          <a:off x="4650740" y="3839845"/>
          <a:ext cx="249555" cy="346075"/>
        </p:xfrm>
        <a:graphic>
          <a:graphicData uri="http://schemas.openxmlformats.org/presentationml/2006/ole">
            <mc:AlternateContent xmlns:mc="http://schemas.openxmlformats.org/markup-compatibility/2006">
              <mc:Choice xmlns:v="urn:schemas-microsoft-com:vml" Requires="v">
                <p:oleObj spid="_x0000_s17" name="" r:id="rId11" imgW="165100" imgH="228600" progId="Equation.3">
                  <p:embed/>
                </p:oleObj>
              </mc:Choice>
              <mc:Fallback>
                <p:oleObj name="" r:id="rId11" imgW="165100" imgH="228600" progId="Equation.3">
                  <p:embed/>
                  <p:pic>
                    <p:nvPicPr>
                      <p:cNvPr id="0" name="图片 10"/>
                      <p:cNvPicPr/>
                      <p:nvPr/>
                    </p:nvPicPr>
                    <p:blipFill>
                      <a:blip r:embed="rId6"/>
                      <a:stretch>
                        <a:fillRect/>
                      </a:stretch>
                    </p:blipFill>
                    <p:spPr>
                      <a:xfrm>
                        <a:off x="4650740" y="3839845"/>
                        <a:ext cx="249555" cy="346075"/>
                      </a:xfrm>
                      <a:prstGeom prst="rect">
                        <a:avLst/>
                      </a:prstGeom>
                      <a:noFill/>
                      <a:ln w="38100">
                        <a:noFill/>
                        <a:miter/>
                      </a:ln>
                    </p:spPr>
                  </p:pic>
                </p:oleObj>
              </mc:Fallback>
            </mc:AlternateContent>
          </a:graphicData>
        </a:graphic>
      </p:graphicFrame>
      <p:graphicFrame>
        <p:nvGraphicFramePr>
          <p:cNvPr id="18" name="对象 -2147482609"/>
          <p:cNvGraphicFramePr>
            <a:graphicFrameLocks noChangeAspect="1"/>
          </p:cNvGraphicFramePr>
          <p:nvPr/>
        </p:nvGraphicFramePr>
        <p:xfrm>
          <a:off x="9948545" y="3903345"/>
          <a:ext cx="233045" cy="346075"/>
        </p:xfrm>
        <a:graphic>
          <a:graphicData uri="http://schemas.openxmlformats.org/presentationml/2006/ole">
            <mc:AlternateContent xmlns:mc="http://schemas.openxmlformats.org/markup-compatibility/2006">
              <mc:Choice xmlns:v="urn:schemas-microsoft-com:vml" Requires="v">
                <p:oleObj spid="_x0000_s19" name="" r:id="rId12" imgW="152400" imgH="203200" progId="Equation.3">
                  <p:embed/>
                </p:oleObj>
              </mc:Choice>
              <mc:Fallback>
                <p:oleObj name="" r:id="rId12" imgW="152400" imgH="203200" progId="Equation.3">
                  <p:embed/>
                  <p:pic>
                    <p:nvPicPr>
                      <p:cNvPr id="0" name="图片 9"/>
                      <p:cNvPicPr/>
                      <p:nvPr/>
                    </p:nvPicPr>
                    <p:blipFill>
                      <a:blip r:embed="rId8"/>
                      <a:stretch>
                        <a:fillRect/>
                      </a:stretch>
                    </p:blipFill>
                    <p:spPr>
                      <a:xfrm>
                        <a:off x="9948545" y="3903345"/>
                        <a:ext cx="233045" cy="346075"/>
                      </a:xfrm>
                      <a:prstGeom prst="rect">
                        <a:avLst/>
                      </a:prstGeom>
                      <a:noFill/>
                      <a:ln w="38100">
                        <a:noFill/>
                        <a:miter/>
                      </a:ln>
                    </p:spPr>
                  </p:pic>
                </p:oleObj>
              </mc:Fallback>
            </mc:AlternateContent>
          </a:graphicData>
        </a:graphic>
      </p:graphicFrame>
      <p:graphicFrame>
        <p:nvGraphicFramePr>
          <p:cNvPr id="20" name="对象 -2147482608"/>
          <p:cNvGraphicFramePr>
            <a:graphicFrameLocks noChangeAspect="1"/>
          </p:cNvGraphicFramePr>
          <p:nvPr/>
        </p:nvGraphicFramePr>
        <p:xfrm>
          <a:off x="10756265" y="3903345"/>
          <a:ext cx="249555" cy="346075"/>
        </p:xfrm>
        <a:graphic>
          <a:graphicData uri="http://schemas.openxmlformats.org/presentationml/2006/ole">
            <mc:AlternateContent xmlns:mc="http://schemas.openxmlformats.org/markup-compatibility/2006">
              <mc:Choice xmlns:v="urn:schemas-microsoft-com:vml" Requires="v">
                <p:oleObj spid="_x0000_s21" name="" r:id="rId13" imgW="165100" imgH="228600" progId="Equation.3">
                  <p:embed/>
                </p:oleObj>
              </mc:Choice>
              <mc:Fallback>
                <p:oleObj name="" r:id="rId13" imgW="165100" imgH="228600" progId="Equation.3">
                  <p:embed/>
                  <p:pic>
                    <p:nvPicPr>
                      <p:cNvPr id="0" name="图片 10"/>
                      <p:cNvPicPr/>
                      <p:nvPr/>
                    </p:nvPicPr>
                    <p:blipFill>
                      <a:blip r:embed="rId6"/>
                      <a:stretch>
                        <a:fillRect/>
                      </a:stretch>
                    </p:blipFill>
                    <p:spPr>
                      <a:xfrm>
                        <a:off x="10756265" y="3903345"/>
                        <a:ext cx="249555" cy="346075"/>
                      </a:xfrm>
                      <a:prstGeom prst="rect">
                        <a:avLst/>
                      </a:prstGeom>
                      <a:noFill/>
                      <a:ln w="38100">
                        <a:noFill/>
                        <a:miter/>
                      </a:ln>
                    </p:spPr>
                  </p:pic>
                </p:oleObj>
              </mc:Fallback>
            </mc:AlternateContent>
          </a:graphicData>
        </a:graphic>
      </p:graphicFrame>
      <p:pic>
        <p:nvPicPr>
          <p:cNvPr id="22" name="图片 21"/>
          <p:cNvPicPr>
            <a:picLocks noChangeAspect="1"/>
          </p:cNvPicPr>
          <p:nvPr/>
        </p:nvPicPr>
        <p:blipFill>
          <a:blip r:embed="rId14"/>
          <a:stretch>
            <a:fillRect/>
          </a:stretch>
        </p:blipFill>
        <p:spPr>
          <a:xfrm>
            <a:off x="4107815" y="4347845"/>
            <a:ext cx="3639820" cy="2466340"/>
          </a:xfrm>
          <a:prstGeom prst="rect">
            <a:avLst/>
          </a:prstGeom>
        </p:spPr>
      </p:pic>
    </p:spTree>
    <p:custDataLst>
      <p:tags r:id="rId1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11.1.2常见触发器功能介绍</a:t>
            </a:r>
            <a:endParaRPr sz="2000">
              <a:sym typeface="+mn-ea"/>
            </a:endParaRPr>
          </a:p>
        </p:txBody>
      </p:sp>
      <p:sp>
        <p:nvSpPr>
          <p:cNvPr id="4" name="内容占位符 2"/>
          <p:cNvSpPr>
            <a:spLocks noGrp="1"/>
          </p:cNvSpPr>
          <p:nvPr/>
        </p:nvSpPr>
        <p:spPr>
          <a:xfrm>
            <a:off x="669925" y="1438275"/>
            <a:ext cx="10984865" cy="40093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1.</a:t>
            </a:r>
            <a:r>
              <a:rPr sz="2000">
                <a:sym typeface="+mn-ea"/>
              </a:rPr>
              <a:t>基本</a:t>
            </a:r>
            <a:r>
              <a:rPr sz="2000" i="1">
                <a:sym typeface="+mn-ea"/>
              </a:rPr>
              <a:t>RS</a:t>
            </a:r>
            <a:r>
              <a:rPr sz="2000">
                <a:sym typeface="+mn-ea"/>
              </a:rPr>
              <a:t>触发器</a:t>
            </a:r>
            <a:endParaRPr sz="2000">
              <a:sym typeface="+mn-ea"/>
            </a:endParaRPr>
          </a:p>
          <a:p>
            <a:pPr marL="0" indent="0">
              <a:buNone/>
            </a:pPr>
            <a:r>
              <a:rPr sz="2000">
                <a:sym typeface="+mn-ea"/>
              </a:rPr>
              <a:t>  （2）工作原理</a:t>
            </a:r>
            <a:endParaRPr sz="2000">
              <a:sym typeface="+mn-ea"/>
            </a:endParaRPr>
          </a:p>
          <a:p>
            <a:pPr marL="0" indent="0">
              <a:buNone/>
            </a:pPr>
            <a:r>
              <a:rPr sz="2000">
                <a:sym typeface="+mn-ea"/>
              </a:rPr>
              <a:t>   1）当   </a:t>
            </a:r>
            <a:r>
              <a:rPr sz="2000" baseline="-25000">
                <a:sym typeface="+mn-ea"/>
              </a:rPr>
              <a:t>D</a:t>
            </a:r>
            <a:r>
              <a:rPr sz="2000">
                <a:sym typeface="+mn-ea"/>
              </a:rPr>
              <a:t>=1、   </a:t>
            </a:r>
            <a:r>
              <a:rPr sz="2000" baseline="-25000">
                <a:sym typeface="+mn-ea"/>
              </a:rPr>
              <a:t>D</a:t>
            </a:r>
            <a:r>
              <a:rPr sz="2000">
                <a:sym typeface="+mn-ea"/>
              </a:rPr>
              <a:t>=0时，触发器置1。</a:t>
            </a:r>
            <a:endParaRPr sz="2000">
              <a:sym typeface="+mn-ea"/>
            </a:endParaRPr>
          </a:p>
          <a:p>
            <a:pPr marL="0" indent="0">
              <a:buNone/>
            </a:pPr>
            <a:r>
              <a:rPr sz="2000">
                <a:sym typeface="+mn-ea"/>
              </a:rPr>
              <a:t>   2）当   </a:t>
            </a:r>
            <a:r>
              <a:rPr sz="2000" baseline="-25000">
                <a:sym typeface="+mn-ea"/>
              </a:rPr>
              <a:t>D</a:t>
            </a:r>
            <a:r>
              <a:rPr sz="2000">
                <a:sym typeface="+mn-ea"/>
              </a:rPr>
              <a:t>=0、   </a:t>
            </a:r>
            <a:r>
              <a:rPr sz="2000" baseline="-25000">
                <a:sym typeface="+mn-ea"/>
              </a:rPr>
              <a:t>D</a:t>
            </a:r>
            <a:r>
              <a:rPr sz="2000">
                <a:sym typeface="+mn-ea"/>
              </a:rPr>
              <a:t> =1时，触发器置0。</a:t>
            </a:r>
            <a:endParaRPr sz="2000">
              <a:sym typeface="+mn-ea"/>
            </a:endParaRPr>
          </a:p>
          <a:p>
            <a:pPr marL="0" indent="0">
              <a:buNone/>
            </a:pPr>
            <a:r>
              <a:rPr sz="2000">
                <a:sym typeface="+mn-ea"/>
              </a:rPr>
              <a:t>   3）当   </a:t>
            </a:r>
            <a:r>
              <a:rPr sz="2000" baseline="-25000">
                <a:sym typeface="+mn-ea"/>
              </a:rPr>
              <a:t>D</a:t>
            </a:r>
            <a:r>
              <a:rPr sz="2000">
                <a:sym typeface="+mn-ea"/>
              </a:rPr>
              <a:t>=   </a:t>
            </a:r>
            <a:r>
              <a:rPr sz="2000" baseline="-25000">
                <a:sym typeface="+mn-ea"/>
              </a:rPr>
              <a:t>D</a:t>
            </a:r>
            <a:r>
              <a:rPr sz="2000">
                <a:sym typeface="+mn-ea"/>
              </a:rPr>
              <a:t>=1时，触发器保持原状态不变。</a:t>
            </a:r>
            <a:endParaRPr sz="2000">
              <a:sym typeface="+mn-ea"/>
            </a:endParaRPr>
          </a:p>
          <a:p>
            <a:pPr marL="0" indent="0">
              <a:buNone/>
            </a:pPr>
            <a:r>
              <a:rPr sz="2000">
                <a:sym typeface="+mn-ea"/>
              </a:rPr>
              <a:t>   4）当   </a:t>
            </a:r>
            <a:r>
              <a:rPr sz="2000" baseline="-25000">
                <a:sym typeface="+mn-ea"/>
              </a:rPr>
              <a:t>D</a:t>
            </a:r>
            <a:r>
              <a:rPr sz="2000">
                <a:sym typeface="+mn-ea"/>
              </a:rPr>
              <a:t>=   </a:t>
            </a:r>
            <a:r>
              <a:rPr sz="2000" baseline="-25000">
                <a:sym typeface="+mn-ea"/>
              </a:rPr>
              <a:t>D</a:t>
            </a:r>
            <a:r>
              <a:rPr sz="2000">
                <a:sym typeface="+mn-ea"/>
              </a:rPr>
              <a:t>=0时，触发器状态不定。</a:t>
            </a:r>
            <a:endParaRPr sz="2000">
              <a:sym typeface="+mn-ea"/>
            </a:endParaRPr>
          </a:p>
          <a:p>
            <a:pPr marL="0" indent="0">
              <a:buNone/>
            </a:pPr>
            <a:r>
              <a:rPr sz="2000">
                <a:sym typeface="+mn-ea"/>
              </a:rPr>
              <a:t>     基本RS触发器的逻辑符号如图11-4（b）所示，图中   </a:t>
            </a:r>
            <a:r>
              <a:rPr sz="2000" baseline="-25000">
                <a:sym typeface="+mn-ea"/>
              </a:rPr>
              <a:t>D</a:t>
            </a:r>
            <a:r>
              <a:rPr sz="2000">
                <a:sym typeface="+mn-ea"/>
              </a:rPr>
              <a:t>和   </a:t>
            </a:r>
            <a:r>
              <a:rPr sz="2000" baseline="-25000">
                <a:sym typeface="+mn-ea"/>
              </a:rPr>
              <a:t>D</a:t>
            </a:r>
            <a:r>
              <a:rPr sz="2000">
                <a:sym typeface="+mn-ea"/>
              </a:rPr>
              <a:t>端的小圆圈以及上面的非号均表示低电平有效。</a:t>
            </a:r>
            <a:endParaRPr sz="2000">
              <a:sym typeface="+mn-ea"/>
            </a:endParaRPr>
          </a:p>
        </p:txBody>
      </p:sp>
      <p:graphicFrame>
        <p:nvGraphicFramePr>
          <p:cNvPr id="5" name="对象 -2147482605"/>
          <p:cNvGraphicFramePr>
            <a:graphicFrameLocks noChangeAspect="1"/>
          </p:cNvGraphicFramePr>
          <p:nvPr/>
        </p:nvGraphicFramePr>
        <p:xfrm>
          <a:off x="1731010" y="2499995"/>
          <a:ext cx="330835" cy="346075"/>
        </p:xfrm>
        <a:graphic>
          <a:graphicData uri="http://schemas.openxmlformats.org/presentationml/2006/ole">
            <mc:AlternateContent xmlns:mc="http://schemas.openxmlformats.org/markup-compatibility/2006">
              <mc:Choice xmlns:v="urn:schemas-microsoft-com:vml" Requires="v">
                <p:oleObj spid="_x0000_s16" name="" r:id="rId1" imgW="101600" imgH="215900" progId="Equation.3">
                  <p:embed/>
                </p:oleObj>
              </mc:Choice>
              <mc:Fallback>
                <p:oleObj name="" r:id="rId1" imgW="101600" imgH="215900" progId="Equation.3">
                  <p:embed/>
                  <p:pic>
                    <p:nvPicPr>
                      <p:cNvPr id="0" name="图片 15"/>
                      <p:cNvPicPr/>
                      <p:nvPr/>
                    </p:nvPicPr>
                    <p:blipFill>
                      <a:blip r:embed="rId2"/>
                      <a:stretch>
                        <a:fillRect/>
                      </a:stretch>
                    </p:blipFill>
                    <p:spPr>
                      <a:xfrm>
                        <a:off x="1731010" y="2499995"/>
                        <a:ext cx="330835" cy="346075"/>
                      </a:xfrm>
                      <a:prstGeom prst="rect">
                        <a:avLst/>
                      </a:prstGeom>
                      <a:noFill/>
                      <a:ln w="38100">
                        <a:noFill/>
                        <a:miter/>
                      </a:ln>
                    </p:spPr>
                  </p:pic>
                </p:oleObj>
              </mc:Fallback>
            </mc:AlternateContent>
          </a:graphicData>
        </a:graphic>
      </p:graphicFrame>
      <p:graphicFrame>
        <p:nvGraphicFramePr>
          <p:cNvPr id="6" name="对象 -2147482604"/>
          <p:cNvGraphicFramePr>
            <a:graphicFrameLocks noChangeAspect="1"/>
          </p:cNvGraphicFramePr>
          <p:nvPr/>
        </p:nvGraphicFramePr>
        <p:xfrm>
          <a:off x="2807970" y="2512695"/>
          <a:ext cx="220345" cy="320675"/>
        </p:xfrm>
        <a:graphic>
          <a:graphicData uri="http://schemas.openxmlformats.org/presentationml/2006/ole">
            <mc:AlternateContent xmlns:mc="http://schemas.openxmlformats.org/markup-compatibility/2006">
              <mc:Choice xmlns:v="urn:schemas-microsoft-com:vml" Requires="v">
                <p:oleObj spid="_x0000_s17" name="" r:id="rId3" imgW="139700" imgH="203200" progId="Equation.3">
                  <p:embed/>
                </p:oleObj>
              </mc:Choice>
              <mc:Fallback>
                <p:oleObj name="" r:id="rId3" imgW="139700" imgH="203200" progId="Equation.3">
                  <p:embed/>
                  <p:pic>
                    <p:nvPicPr>
                      <p:cNvPr id="0" name="图片 16"/>
                      <p:cNvPicPr/>
                      <p:nvPr/>
                    </p:nvPicPr>
                    <p:blipFill>
                      <a:blip r:embed="rId4"/>
                      <a:stretch>
                        <a:fillRect/>
                      </a:stretch>
                    </p:blipFill>
                    <p:spPr>
                      <a:xfrm>
                        <a:off x="2807970" y="2512695"/>
                        <a:ext cx="220345" cy="320675"/>
                      </a:xfrm>
                      <a:prstGeom prst="rect">
                        <a:avLst/>
                      </a:prstGeom>
                      <a:noFill/>
                      <a:ln w="38100">
                        <a:noFill/>
                        <a:miter/>
                      </a:ln>
                    </p:spPr>
                  </p:pic>
                </p:oleObj>
              </mc:Fallback>
            </mc:AlternateContent>
          </a:graphicData>
        </a:graphic>
      </p:graphicFrame>
      <p:graphicFrame>
        <p:nvGraphicFramePr>
          <p:cNvPr id="18" name="对象 -2147482605"/>
          <p:cNvGraphicFramePr>
            <a:graphicFrameLocks noChangeAspect="1"/>
          </p:cNvGraphicFramePr>
          <p:nvPr/>
        </p:nvGraphicFramePr>
        <p:xfrm>
          <a:off x="1731010" y="3049270"/>
          <a:ext cx="330835" cy="346075"/>
        </p:xfrm>
        <a:graphic>
          <a:graphicData uri="http://schemas.openxmlformats.org/presentationml/2006/ole">
            <mc:AlternateContent xmlns:mc="http://schemas.openxmlformats.org/markup-compatibility/2006">
              <mc:Choice xmlns:v="urn:schemas-microsoft-com:vml" Requires="v">
                <p:oleObj spid="_x0000_s19" name="" r:id="rId5" imgW="101600" imgH="215900" progId="Equation.3">
                  <p:embed/>
                </p:oleObj>
              </mc:Choice>
              <mc:Fallback>
                <p:oleObj name="" r:id="rId5" imgW="101600" imgH="215900" progId="Equation.3">
                  <p:embed/>
                  <p:pic>
                    <p:nvPicPr>
                      <p:cNvPr id="0" name="图片 15"/>
                      <p:cNvPicPr/>
                      <p:nvPr/>
                    </p:nvPicPr>
                    <p:blipFill>
                      <a:blip r:embed="rId2"/>
                      <a:stretch>
                        <a:fillRect/>
                      </a:stretch>
                    </p:blipFill>
                    <p:spPr>
                      <a:xfrm>
                        <a:off x="1731010" y="3049270"/>
                        <a:ext cx="330835" cy="346075"/>
                      </a:xfrm>
                      <a:prstGeom prst="rect">
                        <a:avLst/>
                      </a:prstGeom>
                      <a:noFill/>
                      <a:ln w="38100">
                        <a:noFill/>
                        <a:miter/>
                      </a:ln>
                    </p:spPr>
                  </p:pic>
                </p:oleObj>
              </mc:Fallback>
            </mc:AlternateContent>
          </a:graphicData>
        </a:graphic>
      </p:graphicFrame>
      <p:graphicFrame>
        <p:nvGraphicFramePr>
          <p:cNvPr id="20" name="对象 -2147482605"/>
          <p:cNvGraphicFramePr>
            <a:graphicFrameLocks noChangeAspect="1"/>
          </p:cNvGraphicFramePr>
          <p:nvPr/>
        </p:nvGraphicFramePr>
        <p:xfrm>
          <a:off x="1731010" y="3564890"/>
          <a:ext cx="330835" cy="346075"/>
        </p:xfrm>
        <a:graphic>
          <a:graphicData uri="http://schemas.openxmlformats.org/presentationml/2006/ole">
            <mc:AlternateContent xmlns:mc="http://schemas.openxmlformats.org/markup-compatibility/2006">
              <mc:Choice xmlns:v="urn:schemas-microsoft-com:vml" Requires="v">
                <p:oleObj spid="_x0000_s21" name="" r:id="rId6" imgW="101600" imgH="215900" progId="Equation.3">
                  <p:embed/>
                </p:oleObj>
              </mc:Choice>
              <mc:Fallback>
                <p:oleObj name="" r:id="rId6" imgW="101600" imgH="215900" progId="Equation.3">
                  <p:embed/>
                  <p:pic>
                    <p:nvPicPr>
                      <p:cNvPr id="0" name="图片 15"/>
                      <p:cNvPicPr/>
                      <p:nvPr/>
                    </p:nvPicPr>
                    <p:blipFill>
                      <a:blip r:embed="rId2"/>
                      <a:stretch>
                        <a:fillRect/>
                      </a:stretch>
                    </p:blipFill>
                    <p:spPr>
                      <a:xfrm>
                        <a:off x="1731010" y="3564890"/>
                        <a:ext cx="330835" cy="346075"/>
                      </a:xfrm>
                      <a:prstGeom prst="rect">
                        <a:avLst/>
                      </a:prstGeom>
                      <a:noFill/>
                      <a:ln w="38100">
                        <a:noFill/>
                        <a:miter/>
                      </a:ln>
                    </p:spPr>
                  </p:pic>
                </p:oleObj>
              </mc:Fallback>
            </mc:AlternateContent>
          </a:graphicData>
        </a:graphic>
      </p:graphicFrame>
      <p:graphicFrame>
        <p:nvGraphicFramePr>
          <p:cNvPr id="22" name="对象 -2147482605"/>
          <p:cNvGraphicFramePr>
            <a:graphicFrameLocks noChangeAspect="1"/>
          </p:cNvGraphicFramePr>
          <p:nvPr/>
        </p:nvGraphicFramePr>
        <p:xfrm>
          <a:off x="1731010" y="4093845"/>
          <a:ext cx="330835" cy="346075"/>
        </p:xfrm>
        <a:graphic>
          <a:graphicData uri="http://schemas.openxmlformats.org/presentationml/2006/ole">
            <mc:AlternateContent xmlns:mc="http://schemas.openxmlformats.org/markup-compatibility/2006">
              <mc:Choice xmlns:v="urn:schemas-microsoft-com:vml" Requires="v">
                <p:oleObj spid="_x0000_s23" name="" r:id="rId7" imgW="101600" imgH="215900" progId="Equation.3">
                  <p:embed/>
                </p:oleObj>
              </mc:Choice>
              <mc:Fallback>
                <p:oleObj name="" r:id="rId7" imgW="101600" imgH="215900" progId="Equation.3">
                  <p:embed/>
                  <p:pic>
                    <p:nvPicPr>
                      <p:cNvPr id="0" name="图片 15"/>
                      <p:cNvPicPr/>
                      <p:nvPr/>
                    </p:nvPicPr>
                    <p:blipFill>
                      <a:blip r:embed="rId2"/>
                      <a:stretch>
                        <a:fillRect/>
                      </a:stretch>
                    </p:blipFill>
                    <p:spPr>
                      <a:xfrm>
                        <a:off x="1731010" y="4093845"/>
                        <a:ext cx="330835" cy="346075"/>
                      </a:xfrm>
                      <a:prstGeom prst="rect">
                        <a:avLst/>
                      </a:prstGeom>
                      <a:noFill/>
                      <a:ln w="38100">
                        <a:noFill/>
                        <a:miter/>
                      </a:ln>
                    </p:spPr>
                  </p:pic>
                </p:oleObj>
              </mc:Fallback>
            </mc:AlternateContent>
          </a:graphicData>
        </a:graphic>
      </p:graphicFrame>
      <p:graphicFrame>
        <p:nvGraphicFramePr>
          <p:cNvPr id="24" name="对象 -2147482604"/>
          <p:cNvGraphicFramePr>
            <a:graphicFrameLocks noChangeAspect="1"/>
          </p:cNvGraphicFramePr>
          <p:nvPr/>
        </p:nvGraphicFramePr>
        <p:xfrm>
          <a:off x="2807970" y="3049270"/>
          <a:ext cx="220345" cy="320675"/>
        </p:xfrm>
        <a:graphic>
          <a:graphicData uri="http://schemas.openxmlformats.org/presentationml/2006/ole">
            <mc:AlternateContent xmlns:mc="http://schemas.openxmlformats.org/markup-compatibility/2006">
              <mc:Choice xmlns:v="urn:schemas-microsoft-com:vml" Requires="v">
                <p:oleObj spid="_x0000_s25" name="" r:id="rId8" imgW="139700" imgH="203200" progId="Equation.3">
                  <p:embed/>
                </p:oleObj>
              </mc:Choice>
              <mc:Fallback>
                <p:oleObj name="" r:id="rId8" imgW="139700" imgH="203200" progId="Equation.3">
                  <p:embed/>
                  <p:pic>
                    <p:nvPicPr>
                      <p:cNvPr id="0" name="图片 16"/>
                      <p:cNvPicPr/>
                      <p:nvPr/>
                    </p:nvPicPr>
                    <p:blipFill>
                      <a:blip r:embed="rId4"/>
                      <a:stretch>
                        <a:fillRect/>
                      </a:stretch>
                    </p:blipFill>
                    <p:spPr>
                      <a:xfrm>
                        <a:off x="2807970" y="3049270"/>
                        <a:ext cx="220345" cy="320675"/>
                      </a:xfrm>
                      <a:prstGeom prst="rect">
                        <a:avLst/>
                      </a:prstGeom>
                      <a:noFill/>
                      <a:ln w="38100">
                        <a:noFill/>
                        <a:miter/>
                      </a:ln>
                    </p:spPr>
                  </p:pic>
                </p:oleObj>
              </mc:Fallback>
            </mc:AlternateContent>
          </a:graphicData>
        </a:graphic>
      </p:graphicFrame>
      <p:graphicFrame>
        <p:nvGraphicFramePr>
          <p:cNvPr id="26" name="对象 -2147482604"/>
          <p:cNvGraphicFramePr>
            <a:graphicFrameLocks noChangeAspect="1"/>
          </p:cNvGraphicFramePr>
          <p:nvPr/>
        </p:nvGraphicFramePr>
        <p:xfrm>
          <a:off x="2337435" y="3564890"/>
          <a:ext cx="220345" cy="320675"/>
        </p:xfrm>
        <a:graphic>
          <a:graphicData uri="http://schemas.openxmlformats.org/presentationml/2006/ole">
            <mc:AlternateContent xmlns:mc="http://schemas.openxmlformats.org/markup-compatibility/2006">
              <mc:Choice xmlns:v="urn:schemas-microsoft-com:vml" Requires="v">
                <p:oleObj spid="_x0000_s27" name="" r:id="rId9" imgW="139700" imgH="203200" progId="Equation.3">
                  <p:embed/>
                </p:oleObj>
              </mc:Choice>
              <mc:Fallback>
                <p:oleObj name="" r:id="rId9" imgW="139700" imgH="203200" progId="Equation.3">
                  <p:embed/>
                  <p:pic>
                    <p:nvPicPr>
                      <p:cNvPr id="0" name="图片 16"/>
                      <p:cNvPicPr/>
                      <p:nvPr/>
                    </p:nvPicPr>
                    <p:blipFill>
                      <a:blip r:embed="rId4"/>
                      <a:stretch>
                        <a:fillRect/>
                      </a:stretch>
                    </p:blipFill>
                    <p:spPr>
                      <a:xfrm>
                        <a:off x="2337435" y="3564890"/>
                        <a:ext cx="220345" cy="320675"/>
                      </a:xfrm>
                      <a:prstGeom prst="rect">
                        <a:avLst/>
                      </a:prstGeom>
                      <a:noFill/>
                      <a:ln w="38100">
                        <a:noFill/>
                        <a:miter/>
                      </a:ln>
                    </p:spPr>
                  </p:pic>
                </p:oleObj>
              </mc:Fallback>
            </mc:AlternateContent>
          </a:graphicData>
        </a:graphic>
      </p:graphicFrame>
      <p:graphicFrame>
        <p:nvGraphicFramePr>
          <p:cNvPr id="28" name="对象 -2147482604"/>
          <p:cNvGraphicFramePr>
            <a:graphicFrameLocks noChangeAspect="1"/>
          </p:cNvGraphicFramePr>
          <p:nvPr/>
        </p:nvGraphicFramePr>
        <p:xfrm>
          <a:off x="2337435" y="4106545"/>
          <a:ext cx="220345" cy="320675"/>
        </p:xfrm>
        <a:graphic>
          <a:graphicData uri="http://schemas.openxmlformats.org/presentationml/2006/ole">
            <mc:AlternateContent xmlns:mc="http://schemas.openxmlformats.org/markup-compatibility/2006">
              <mc:Choice xmlns:v="urn:schemas-microsoft-com:vml" Requires="v">
                <p:oleObj spid="_x0000_s29" name="" r:id="rId10" imgW="139700" imgH="203200" progId="Equation.3">
                  <p:embed/>
                </p:oleObj>
              </mc:Choice>
              <mc:Fallback>
                <p:oleObj name="" r:id="rId10" imgW="139700" imgH="203200" progId="Equation.3">
                  <p:embed/>
                  <p:pic>
                    <p:nvPicPr>
                      <p:cNvPr id="0" name="图片 16"/>
                      <p:cNvPicPr/>
                      <p:nvPr/>
                    </p:nvPicPr>
                    <p:blipFill>
                      <a:blip r:embed="rId4"/>
                      <a:stretch>
                        <a:fillRect/>
                      </a:stretch>
                    </p:blipFill>
                    <p:spPr>
                      <a:xfrm>
                        <a:off x="2337435" y="4106545"/>
                        <a:ext cx="220345" cy="320675"/>
                      </a:xfrm>
                      <a:prstGeom prst="rect">
                        <a:avLst/>
                      </a:prstGeom>
                      <a:noFill/>
                      <a:ln w="38100">
                        <a:noFill/>
                        <a:miter/>
                      </a:ln>
                    </p:spPr>
                  </p:pic>
                </p:oleObj>
              </mc:Fallback>
            </mc:AlternateContent>
          </a:graphicData>
        </a:graphic>
      </p:graphicFrame>
      <p:graphicFrame>
        <p:nvGraphicFramePr>
          <p:cNvPr id="7" name="对象 -2147482558"/>
          <p:cNvGraphicFramePr>
            <a:graphicFrameLocks noChangeAspect="1"/>
          </p:cNvGraphicFramePr>
          <p:nvPr/>
        </p:nvGraphicFramePr>
        <p:xfrm>
          <a:off x="7583170" y="4590415"/>
          <a:ext cx="247650" cy="360045"/>
        </p:xfrm>
        <a:graphic>
          <a:graphicData uri="http://schemas.openxmlformats.org/presentationml/2006/ole">
            <mc:AlternateContent xmlns:mc="http://schemas.openxmlformats.org/markup-compatibility/2006">
              <mc:Choice xmlns:v="urn:schemas-microsoft-com:vml" Requires="v">
                <p:oleObj spid="_x0000_s30" name="" r:id="rId11" imgW="139700" imgH="203200" progId="Equation.3">
                  <p:embed/>
                </p:oleObj>
              </mc:Choice>
              <mc:Fallback>
                <p:oleObj name="" r:id="rId11" imgW="139700" imgH="203200" progId="Equation.3">
                  <p:embed/>
                  <p:pic>
                    <p:nvPicPr>
                      <p:cNvPr id="0" name="图片 29"/>
                      <p:cNvPicPr/>
                      <p:nvPr/>
                    </p:nvPicPr>
                    <p:blipFill>
                      <a:blip r:embed="rId4"/>
                      <a:stretch>
                        <a:fillRect/>
                      </a:stretch>
                    </p:blipFill>
                    <p:spPr>
                      <a:xfrm>
                        <a:off x="7583170" y="4590415"/>
                        <a:ext cx="247650" cy="360045"/>
                      </a:xfrm>
                      <a:prstGeom prst="rect">
                        <a:avLst/>
                      </a:prstGeom>
                      <a:noFill/>
                      <a:ln w="38100">
                        <a:noFill/>
                        <a:miter/>
                      </a:ln>
                    </p:spPr>
                  </p:pic>
                </p:oleObj>
              </mc:Fallback>
            </mc:AlternateContent>
          </a:graphicData>
        </a:graphic>
      </p:graphicFrame>
      <p:graphicFrame>
        <p:nvGraphicFramePr>
          <p:cNvPr id="8" name="对象 -2147482557"/>
          <p:cNvGraphicFramePr>
            <a:graphicFrameLocks noChangeAspect="1"/>
          </p:cNvGraphicFramePr>
          <p:nvPr/>
        </p:nvGraphicFramePr>
        <p:xfrm>
          <a:off x="8187055" y="4590415"/>
          <a:ext cx="344170" cy="360045"/>
        </p:xfrm>
        <a:graphic>
          <a:graphicData uri="http://schemas.openxmlformats.org/presentationml/2006/ole">
            <mc:AlternateContent xmlns:mc="http://schemas.openxmlformats.org/markup-compatibility/2006">
              <mc:Choice xmlns:v="urn:schemas-microsoft-com:vml" Requires="v">
                <p:oleObj spid="_x0000_s31" name="" r:id="rId12" imgW="101600" imgH="215900" progId="Equation.3">
                  <p:embed/>
                </p:oleObj>
              </mc:Choice>
              <mc:Fallback>
                <p:oleObj name="" r:id="rId12" imgW="101600" imgH="215900" progId="Equation.3">
                  <p:embed/>
                  <p:pic>
                    <p:nvPicPr>
                      <p:cNvPr id="0" name="图片 30"/>
                      <p:cNvPicPr/>
                      <p:nvPr/>
                    </p:nvPicPr>
                    <p:blipFill>
                      <a:blip r:embed="rId2"/>
                      <a:stretch>
                        <a:fillRect/>
                      </a:stretch>
                    </p:blipFill>
                    <p:spPr>
                      <a:xfrm>
                        <a:off x="8187055" y="4590415"/>
                        <a:ext cx="344170" cy="360045"/>
                      </a:xfrm>
                      <a:prstGeom prst="rect">
                        <a:avLst/>
                      </a:prstGeom>
                      <a:noFill/>
                      <a:ln w="38100">
                        <a:noFill/>
                        <a:miter/>
                      </a:ln>
                    </p:spPr>
                  </p:pic>
                </p:oleObj>
              </mc:Fallback>
            </mc:AlternateContent>
          </a:graphicData>
        </a:graphic>
      </p:graphicFrame>
    </p:spTree>
    <p:custDataLst>
      <p:tags r:id="rId1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  常见触发器功能介绍</a:t>
            </a:r>
            <a:endParaRPr sz="2000"/>
          </a:p>
        </p:txBody>
      </p:sp>
      <p:sp>
        <p:nvSpPr>
          <p:cNvPr id="4" name="内容占位符 2"/>
          <p:cNvSpPr>
            <a:spLocks noGrp="1"/>
          </p:cNvSpPr>
          <p:nvPr/>
        </p:nvSpPr>
        <p:spPr>
          <a:xfrm>
            <a:off x="669925" y="1438275"/>
            <a:ext cx="10984865" cy="474345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2.</a:t>
            </a:r>
            <a:r>
              <a:rPr sz="2000">
                <a:sym typeface="+mn-ea"/>
              </a:rPr>
              <a:t>同步RS触发器</a:t>
            </a:r>
            <a:endParaRPr sz="2000">
              <a:sym typeface="+mn-ea"/>
            </a:endParaRPr>
          </a:p>
          <a:p>
            <a:endParaRPr sz="2000">
              <a:sym typeface="+mn-ea"/>
            </a:endParaRPr>
          </a:p>
          <a:p>
            <a:endParaRPr sz="2000">
              <a:sym typeface="+mn-ea"/>
            </a:endParaRPr>
          </a:p>
          <a:p>
            <a:pPr marL="0" indent="0">
              <a:buNone/>
            </a:pPr>
            <a:r>
              <a:rPr sz="2000">
                <a:sym typeface="+mn-ea"/>
              </a:rPr>
              <a:t>      在数字系统中，为协调各部分的动作，常常要求某些触发器于同一时刻动作。因此，必须引入同步信号，使这些触发器只有在同步信号到达时才按输入信号改变状态。通常把这个同步信号叫作</a:t>
            </a:r>
            <a:r>
              <a:rPr sz="2000">
                <a:sym typeface="+mn-ea"/>
              </a:rPr>
              <a:t>时钟脉冲，或称为时钟信号，简称时钟，用CP表示。</a:t>
            </a:r>
            <a:endParaRPr sz="2000">
              <a:sym typeface="+mn-ea"/>
            </a:endParaRPr>
          </a:p>
          <a:p>
            <a:pPr marL="0" indent="0">
              <a:buNone/>
            </a:pPr>
            <a:r>
              <a:rPr sz="2000">
                <a:sym typeface="+mn-ea"/>
              </a:rPr>
              <a:t>     （1）电路结构</a:t>
            </a:r>
            <a:endParaRPr sz="2000">
              <a:sym typeface="+mn-ea"/>
            </a:endParaRPr>
          </a:p>
          <a:p>
            <a:pPr marL="0" indent="0">
              <a:buNone/>
            </a:pPr>
            <a:r>
              <a:rPr sz="2000">
                <a:sym typeface="+mn-ea"/>
              </a:rPr>
              <a:t>     图11-5是同步</a:t>
            </a:r>
            <a:r>
              <a:rPr sz="2000" i="1">
                <a:sym typeface="+mn-ea"/>
              </a:rPr>
              <a:t>RS</a:t>
            </a:r>
            <a:r>
              <a:rPr sz="2000">
                <a:sym typeface="+mn-ea"/>
              </a:rPr>
              <a:t>触发器的逻辑图，在图中可以看到与非门G1、G2构成基本</a:t>
            </a:r>
            <a:r>
              <a:rPr sz="2000" i="1">
                <a:sym typeface="+mn-ea"/>
              </a:rPr>
              <a:t>RS</a:t>
            </a:r>
            <a:r>
              <a:rPr sz="2000">
                <a:sym typeface="+mn-ea"/>
              </a:rPr>
              <a:t>触发器，在此基础上，又加了两个与非门G3、G4，它们构成导引电路。</a:t>
            </a:r>
            <a:r>
              <a:rPr sz="2000">
                <a:sym typeface="+mn-ea"/>
              </a:rPr>
              <a:t>G3、G4</a:t>
            </a:r>
            <a:r>
              <a:rPr sz="2000">
                <a:sym typeface="+mn-ea"/>
              </a:rPr>
              <a:t>的输入端</a:t>
            </a:r>
            <a:r>
              <a:rPr sz="2000" i="1">
                <a:sym typeface="+mn-ea"/>
              </a:rPr>
              <a:t>S</a:t>
            </a:r>
            <a:r>
              <a:rPr sz="2000">
                <a:sym typeface="+mn-ea"/>
              </a:rPr>
              <a:t>、</a:t>
            </a:r>
            <a:r>
              <a:rPr sz="2000" i="1">
                <a:sym typeface="+mn-ea"/>
              </a:rPr>
              <a:t>R</a:t>
            </a:r>
            <a:r>
              <a:rPr sz="2000">
                <a:sym typeface="+mn-ea"/>
              </a:rPr>
              <a:t>分别是置“1”端和置“0”端，</a:t>
            </a:r>
            <a:r>
              <a:rPr sz="2000" i="1">
                <a:sym typeface="+mn-ea"/>
              </a:rPr>
              <a:t>CP</a:t>
            </a:r>
            <a:r>
              <a:rPr sz="2000">
                <a:sym typeface="+mn-ea"/>
              </a:rPr>
              <a:t>是起辅助控制作用的信号输入端，称为时钟脉冲端。</a:t>
            </a:r>
            <a:endParaRPr sz="2000">
              <a:sym typeface="+mn-ea"/>
            </a:endParaRPr>
          </a:p>
        </p:txBody>
      </p:sp>
      <p:pic>
        <p:nvPicPr>
          <p:cNvPr id="5" name="图片 -2147482550"/>
          <p:cNvPicPr>
            <a:picLocks noChangeAspect="1"/>
          </p:cNvPicPr>
          <p:nvPr/>
        </p:nvPicPr>
        <p:blipFill>
          <a:blip r:embed="rId1"/>
          <a:stretch>
            <a:fillRect/>
          </a:stretch>
        </p:blipFill>
        <p:spPr>
          <a:xfrm>
            <a:off x="5812155" y="274955"/>
            <a:ext cx="4312285" cy="2113915"/>
          </a:xfrm>
          <a:prstGeom prst="rect">
            <a:avLst/>
          </a:prstGeom>
          <a:noFill/>
          <a:ln w="9525">
            <a:noFill/>
          </a:ln>
        </p:spPr>
      </p:pic>
      <p:sp>
        <p:nvSpPr>
          <p:cNvPr id="6" name="文本框 5"/>
          <p:cNvSpPr txBox="1"/>
          <p:nvPr/>
        </p:nvSpPr>
        <p:spPr>
          <a:xfrm>
            <a:off x="6277610" y="2515870"/>
            <a:ext cx="3702685" cy="306705"/>
          </a:xfrm>
          <a:prstGeom prst="rect">
            <a:avLst/>
          </a:prstGeom>
          <a:noFill/>
        </p:spPr>
        <p:txBody>
          <a:bodyPr wrap="square" rtlCol="0">
            <a:spAutoFit/>
          </a:bodyPr>
          <a:p>
            <a:r>
              <a:rPr lang="en-US" altLang="zh-CN" sz="1400"/>
              <a:t>             </a:t>
            </a:r>
            <a:r>
              <a:rPr lang="zh-CN" altLang="en-US" sz="1400"/>
              <a:t>图</a:t>
            </a:r>
            <a:r>
              <a:rPr lang="en-US" altLang="zh-CN" sz="1400"/>
              <a:t>11-5   </a:t>
            </a:r>
            <a:r>
              <a:rPr lang="zh-CN" altLang="en-US" sz="1400"/>
              <a:t>同步</a:t>
            </a:r>
            <a:r>
              <a:rPr lang="en-US" altLang="zh-CN" sz="1400" i="1"/>
              <a:t>RS</a:t>
            </a:r>
            <a:r>
              <a:rPr lang="zh-CN" altLang="en-US" sz="1400"/>
              <a:t>触发器</a:t>
            </a:r>
            <a:endParaRPr lang="zh-CN" altLang="en-US" sz="1400"/>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en-US" altLang="zh-CN" sz="2000">
                <a:sym typeface="+mn-ea"/>
              </a:rPr>
              <a:t> </a:t>
            </a:r>
            <a:r>
              <a:rPr sz="2000">
                <a:sym typeface="+mn-ea"/>
              </a:rPr>
              <a:t>11.1.2常见触发器功能介绍</a:t>
            </a:r>
            <a:endParaRPr sz="2000"/>
          </a:p>
        </p:txBody>
      </p:sp>
      <p:sp>
        <p:nvSpPr>
          <p:cNvPr id="4" name="内容占位符 2"/>
          <p:cNvSpPr>
            <a:spLocks noGrp="1"/>
          </p:cNvSpPr>
          <p:nvPr/>
        </p:nvSpPr>
        <p:spPr>
          <a:xfrm>
            <a:off x="669925" y="1438275"/>
            <a:ext cx="10984865" cy="474345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（2)逻辑功能分析</a:t>
            </a:r>
            <a:endParaRPr sz="2000">
              <a:sym typeface="+mn-ea"/>
            </a:endParaRPr>
          </a:p>
          <a:p>
            <a:pPr marL="0" indent="0">
              <a:buNone/>
            </a:pPr>
            <a:r>
              <a:rPr sz="2000">
                <a:sym typeface="+mn-ea"/>
              </a:rPr>
              <a:t>     1）</a:t>
            </a:r>
            <a:r>
              <a:rPr sz="2000" i="1">
                <a:sym typeface="+mn-ea"/>
              </a:rPr>
              <a:t>CP</a:t>
            </a:r>
            <a:r>
              <a:rPr sz="2000">
                <a:sym typeface="+mn-ea"/>
              </a:rPr>
              <a:t>＝0时， G</a:t>
            </a:r>
            <a:r>
              <a:rPr sz="2000" baseline="-25000">
                <a:sym typeface="+mn-ea"/>
              </a:rPr>
              <a:t>3</a:t>
            </a:r>
            <a:r>
              <a:rPr sz="2000">
                <a:sym typeface="+mn-ea"/>
              </a:rPr>
              <a:t>、G</a:t>
            </a:r>
            <a:r>
              <a:rPr sz="2000" baseline="-25000">
                <a:sym typeface="+mn-ea"/>
              </a:rPr>
              <a:t>4</a:t>
            </a:r>
            <a:r>
              <a:rPr sz="2000">
                <a:sym typeface="+mn-ea"/>
              </a:rPr>
              <a:t>被封锁，两个门的输出均为1,此时基本</a:t>
            </a:r>
            <a:r>
              <a:rPr sz="2000" i="1">
                <a:sym typeface="+mn-ea"/>
              </a:rPr>
              <a:t>RS</a:t>
            </a:r>
            <a:r>
              <a:rPr sz="2000">
                <a:sym typeface="+mn-ea"/>
              </a:rPr>
              <a:t>触发器的             ,</a:t>
            </a:r>
            <a:endParaRPr sz="2000">
              <a:sym typeface="+mn-ea"/>
            </a:endParaRPr>
          </a:p>
          <a:p>
            <a:pPr marL="0" indent="0">
              <a:buNone/>
            </a:pPr>
            <a:r>
              <a:rPr sz="2000">
                <a:sym typeface="+mn-ea"/>
              </a:rPr>
              <a:t>触发器的输出状态    及     将保持不变。</a:t>
            </a:r>
            <a:endParaRPr sz="2000">
              <a:sym typeface="+mn-ea"/>
            </a:endParaRPr>
          </a:p>
          <a:p>
            <a:pPr marL="0" indent="0">
              <a:buNone/>
            </a:pPr>
            <a:r>
              <a:rPr sz="2000">
                <a:sym typeface="+mn-ea"/>
              </a:rPr>
              <a:t>     2）</a:t>
            </a:r>
            <a:r>
              <a:rPr sz="2000" i="1">
                <a:sym typeface="+mn-ea"/>
              </a:rPr>
              <a:t>CP</a:t>
            </a:r>
            <a:r>
              <a:rPr sz="2000">
                <a:sym typeface="+mn-ea"/>
              </a:rPr>
              <a:t>＝1时，触发器才会由</a:t>
            </a:r>
            <a:r>
              <a:rPr sz="2000" i="1">
                <a:sym typeface="+mn-ea"/>
              </a:rPr>
              <a:t>R</a:t>
            </a:r>
            <a:r>
              <a:rPr sz="2000">
                <a:sym typeface="+mn-ea"/>
              </a:rPr>
              <a:t>、</a:t>
            </a:r>
            <a:r>
              <a:rPr sz="2000" i="1">
                <a:sym typeface="+mn-ea"/>
              </a:rPr>
              <a:t>S</a:t>
            </a:r>
            <a:r>
              <a:rPr sz="2000">
                <a:sym typeface="+mn-ea"/>
              </a:rPr>
              <a:t>端的输入状态来决定其输出状态。</a:t>
            </a:r>
            <a:endParaRPr sz="2000">
              <a:sym typeface="+mn-ea"/>
            </a:endParaRPr>
          </a:p>
          <a:p>
            <a:pPr marL="0" indent="0">
              <a:buNone/>
            </a:pPr>
            <a:r>
              <a:rPr sz="2000">
                <a:sym typeface="+mn-ea"/>
              </a:rPr>
              <a:t>     当</a:t>
            </a:r>
            <a:r>
              <a:rPr sz="2000" i="1">
                <a:sym typeface="+mn-ea"/>
              </a:rPr>
              <a:t>S</a:t>
            </a:r>
            <a:r>
              <a:rPr sz="2000">
                <a:sym typeface="+mn-ea"/>
              </a:rPr>
              <a:t>＝1、</a:t>
            </a:r>
            <a:r>
              <a:rPr sz="2000" i="1">
                <a:sym typeface="+mn-ea"/>
              </a:rPr>
              <a:t>R</a:t>
            </a:r>
            <a:r>
              <a:rPr sz="2000">
                <a:sym typeface="+mn-ea"/>
              </a:rPr>
              <a:t>＝0时，与非门G</a:t>
            </a:r>
            <a:r>
              <a:rPr sz="2000" baseline="-25000">
                <a:sym typeface="+mn-ea"/>
              </a:rPr>
              <a:t>3</a:t>
            </a:r>
            <a:r>
              <a:rPr sz="2000">
                <a:sym typeface="+mn-ea"/>
              </a:rPr>
              <a:t>输出为“0”，向与非门G</a:t>
            </a:r>
            <a:r>
              <a:rPr sz="2000" baseline="-25000">
                <a:sym typeface="+mn-ea"/>
              </a:rPr>
              <a:t>1</a:t>
            </a:r>
            <a:r>
              <a:rPr sz="2000">
                <a:sym typeface="+mn-ea"/>
              </a:rPr>
              <a:t>送一个置“1”的低电平（负脉冲），使Q＝1；同时与非门G</a:t>
            </a:r>
            <a:r>
              <a:rPr sz="2000" baseline="-25000">
                <a:sym typeface="+mn-ea"/>
              </a:rPr>
              <a:t>4</a:t>
            </a:r>
            <a:r>
              <a:rPr sz="2000">
                <a:sym typeface="+mn-ea"/>
              </a:rPr>
              <a:t>输出为“1”，使得   ＝0，同步</a:t>
            </a:r>
            <a:r>
              <a:rPr sz="2000" i="1">
                <a:sym typeface="+mn-ea"/>
              </a:rPr>
              <a:t>RS</a:t>
            </a:r>
            <a:r>
              <a:rPr sz="2000">
                <a:sym typeface="+mn-ea"/>
              </a:rPr>
              <a:t>触发器被置位。</a:t>
            </a:r>
            <a:endParaRPr sz="2000">
              <a:sym typeface="+mn-ea"/>
            </a:endParaRPr>
          </a:p>
          <a:p>
            <a:pPr marL="0" indent="0">
              <a:buNone/>
            </a:pPr>
            <a:r>
              <a:rPr sz="2000">
                <a:sym typeface="+mn-ea"/>
              </a:rPr>
              <a:t>     当</a:t>
            </a:r>
            <a:r>
              <a:rPr sz="2000" i="1">
                <a:sym typeface="+mn-ea"/>
              </a:rPr>
              <a:t>S</a:t>
            </a:r>
            <a:r>
              <a:rPr sz="2000">
                <a:sym typeface="+mn-ea"/>
              </a:rPr>
              <a:t>＝0、</a:t>
            </a:r>
            <a:r>
              <a:rPr sz="2000" i="1">
                <a:sym typeface="+mn-ea"/>
              </a:rPr>
              <a:t>R</a:t>
            </a:r>
            <a:r>
              <a:rPr sz="2000">
                <a:sym typeface="+mn-ea"/>
              </a:rPr>
              <a:t>＝1时，与非门G</a:t>
            </a:r>
            <a:r>
              <a:rPr sz="2000" baseline="-25000">
                <a:sym typeface="+mn-ea"/>
              </a:rPr>
              <a:t>4</a:t>
            </a:r>
            <a:r>
              <a:rPr sz="2000">
                <a:sym typeface="+mn-ea"/>
              </a:rPr>
              <a:t>输出为“0”，向与非门G</a:t>
            </a:r>
            <a:r>
              <a:rPr sz="2000" baseline="-25000">
                <a:sym typeface="+mn-ea"/>
              </a:rPr>
              <a:t>2</a:t>
            </a:r>
            <a:r>
              <a:rPr sz="2000">
                <a:sym typeface="+mn-ea"/>
              </a:rPr>
              <a:t>送一个置“1”的低电平（负脉冲），使    ＝1；同时与非门G</a:t>
            </a:r>
            <a:r>
              <a:rPr sz="2000" baseline="-25000">
                <a:sym typeface="+mn-ea"/>
              </a:rPr>
              <a:t>3</a:t>
            </a:r>
            <a:r>
              <a:rPr sz="2000">
                <a:sym typeface="+mn-ea"/>
              </a:rPr>
              <a:t>输出为“1”，使得Q＝0，同步</a:t>
            </a:r>
            <a:r>
              <a:rPr sz="2000" i="1">
                <a:sym typeface="+mn-ea"/>
              </a:rPr>
              <a:t>RS</a:t>
            </a:r>
            <a:r>
              <a:rPr sz="2000">
                <a:sym typeface="+mn-ea"/>
              </a:rPr>
              <a:t>触发器被复位。</a:t>
            </a:r>
            <a:endParaRPr sz="2000">
              <a:sym typeface="+mn-ea"/>
            </a:endParaRPr>
          </a:p>
          <a:p>
            <a:endParaRPr sz="2000">
              <a:sym typeface="+mn-ea"/>
            </a:endParaRPr>
          </a:p>
        </p:txBody>
      </p:sp>
      <p:graphicFrame>
        <p:nvGraphicFramePr>
          <p:cNvPr id="5" name="对象 -2147482548"/>
          <p:cNvGraphicFramePr>
            <a:graphicFrameLocks noChangeAspect="1"/>
          </p:cNvGraphicFramePr>
          <p:nvPr/>
        </p:nvGraphicFramePr>
        <p:xfrm>
          <a:off x="9815830" y="2766060"/>
          <a:ext cx="313690" cy="412115"/>
        </p:xfrm>
        <a:graphic>
          <a:graphicData uri="http://schemas.openxmlformats.org/presentationml/2006/ole">
            <mc:AlternateContent xmlns:mc="http://schemas.openxmlformats.org/markup-compatibility/2006">
              <mc:Choice xmlns:v="urn:schemas-microsoft-com:vml" Requires="v">
                <p:oleObj spid="_x0000_s3076" name="" r:id="rId1" imgW="152400" imgH="241300" progId="Equation.3">
                  <p:embed/>
                </p:oleObj>
              </mc:Choice>
              <mc:Fallback>
                <p:oleObj name="" r:id="rId1" imgW="152400" imgH="241300" progId="Equation.3">
                  <p:embed/>
                  <p:pic>
                    <p:nvPicPr>
                      <p:cNvPr id="0" name="图片 3075"/>
                      <p:cNvPicPr/>
                      <p:nvPr/>
                    </p:nvPicPr>
                    <p:blipFill>
                      <a:blip r:embed="rId2"/>
                      <a:stretch>
                        <a:fillRect/>
                      </a:stretch>
                    </p:blipFill>
                    <p:spPr>
                      <a:xfrm>
                        <a:off x="9815830" y="2766060"/>
                        <a:ext cx="313690" cy="412115"/>
                      </a:xfrm>
                      <a:prstGeom prst="rect">
                        <a:avLst/>
                      </a:prstGeom>
                      <a:noFill/>
                      <a:ln w="38100">
                        <a:noFill/>
                        <a:miter/>
                      </a:ln>
                    </p:spPr>
                  </p:pic>
                </p:oleObj>
              </mc:Fallback>
            </mc:AlternateContent>
          </a:graphicData>
        </a:graphic>
      </p:graphicFrame>
      <p:graphicFrame>
        <p:nvGraphicFramePr>
          <p:cNvPr id="6" name="对象 -2147482548"/>
          <p:cNvGraphicFramePr>
            <a:graphicFrameLocks noChangeAspect="1"/>
          </p:cNvGraphicFramePr>
          <p:nvPr/>
        </p:nvGraphicFramePr>
        <p:xfrm>
          <a:off x="2183130" y="4929505"/>
          <a:ext cx="313690" cy="412115"/>
        </p:xfrm>
        <a:graphic>
          <a:graphicData uri="http://schemas.openxmlformats.org/presentationml/2006/ole">
            <mc:AlternateContent xmlns:mc="http://schemas.openxmlformats.org/markup-compatibility/2006">
              <mc:Choice xmlns:v="urn:schemas-microsoft-com:vml" Requires="v">
                <p:oleObj spid="_x0000_s7" name="" r:id="rId3" imgW="152400" imgH="241300" progId="Equation.3">
                  <p:embed/>
                </p:oleObj>
              </mc:Choice>
              <mc:Fallback>
                <p:oleObj name="" r:id="rId3" imgW="152400" imgH="241300" progId="Equation.3">
                  <p:embed/>
                  <p:pic>
                    <p:nvPicPr>
                      <p:cNvPr id="0" name="图片 3075"/>
                      <p:cNvPicPr/>
                      <p:nvPr/>
                    </p:nvPicPr>
                    <p:blipFill>
                      <a:blip r:embed="rId2"/>
                      <a:stretch>
                        <a:fillRect/>
                      </a:stretch>
                    </p:blipFill>
                    <p:spPr>
                      <a:xfrm>
                        <a:off x="2183130" y="4929505"/>
                        <a:ext cx="313690" cy="412115"/>
                      </a:xfrm>
                      <a:prstGeom prst="rect">
                        <a:avLst/>
                      </a:prstGeom>
                      <a:noFill/>
                      <a:ln w="38100">
                        <a:noFill/>
                        <a:miter/>
                      </a:ln>
                    </p:spPr>
                  </p:pic>
                </p:oleObj>
              </mc:Fallback>
            </mc:AlternateContent>
          </a:graphicData>
        </a:graphic>
      </p:graphicFrame>
      <p:graphicFrame>
        <p:nvGraphicFramePr>
          <p:cNvPr id="8" name="对象 -2147482549"/>
          <p:cNvGraphicFramePr>
            <a:graphicFrameLocks noChangeAspect="1"/>
          </p:cNvGraphicFramePr>
          <p:nvPr/>
        </p:nvGraphicFramePr>
        <p:xfrm>
          <a:off x="10129520" y="1934210"/>
          <a:ext cx="1209040" cy="417195"/>
        </p:xfrm>
        <a:graphic>
          <a:graphicData uri="http://schemas.openxmlformats.org/presentationml/2006/ole">
            <mc:AlternateContent xmlns:mc="http://schemas.openxmlformats.org/markup-compatibility/2006">
              <mc:Choice xmlns:v="urn:schemas-microsoft-com:vml" Requires="v">
                <p:oleObj spid="_x0000_s9" name="" r:id="rId4" imgW="735965" imgH="254000" progId="Equation.DSMT4">
                  <p:embed/>
                </p:oleObj>
              </mc:Choice>
              <mc:Fallback>
                <p:oleObj name="" r:id="rId4" imgW="735965" imgH="254000" progId="Equation.DSMT4">
                  <p:embed/>
                  <p:pic>
                    <p:nvPicPr>
                      <p:cNvPr id="0" name="图片 7"/>
                      <p:cNvPicPr/>
                      <p:nvPr/>
                    </p:nvPicPr>
                    <p:blipFill>
                      <a:blip r:embed="rId5"/>
                      <a:stretch>
                        <a:fillRect/>
                      </a:stretch>
                    </p:blipFill>
                    <p:spPr>
                      <a:xfrm>
                        <a:off x="10129520" y="1934210"/>
                        <a:ext cx="1209040" cy="417195"/>
                      </a:xfrm>
                      <a:prstGeom prst="rect">
                        <a:avLst/>
                      </a:prstGeom>
                      <a:noFill/>
                      <a:ln w="38100">
                        <a:noFill/>
                        <a:miter/>
                      </a:ln>
                    </p:spPr>
                  </p:pic>
                </p:oleObj>
              </mc:Fallback>
            </mc:AlternateContent>
          </a:graphicData>
        </a:graphic>
      </p:graphicFrame>
      <p:graphicFrame>
        <p:nvGraphicFramePr>
          <p:cNvPr id="10" name="对象 -2147482545"/>
          <p:cNvGraphicFramePr>
            <a:graphicFrameLocks noChangeAspect="1"/>
          </p:cNvGraphicFramePr>
          <p:nvPr/>
        </p:nvGraphicFramePr>
        <p:xfrm>
          <a:off x="2969260" y="2496185"/>
          <a:ext cx="258445" cy="344805"/>
        </p:xfrm>
        <a:graphic>
          <a:graphicData uri="http://schemas.openxmlformats.org/presentationml/2006/ole">
            <mc:AlternateContent xmlns:mc="http://schemas.openxmlformats.org/markup-compatibility/2006">
              <mc:Choice xmlns:v="urn:schemas-microsoft-com:vml" Requires="v">
                <p:oleObj spid="_x0000_s11" name="" r:id="rId6" imgW="152400" imgH="203200" progId="Equation.DSMT4">
                  <p:embed/>
                </p:oleObj>
              </mc:Choice>
              <mc:Fallback>
                <p:oleObj name="" r:id="rId6" imgW="152400" imgH="203200" progId="Equation.DSMT4">
                  <p:embed/>
                  <p:pic>
                    <p:nvPicPr>
                      <p:cNvPr id="0" name="图片 8"/>
                      <p:cNvPicPr/>
                      <p:nvPr/>
                    </p:nvPicPr>
                    <p:blipFill>
                      <a:blip r:embed="rId7"/>
                      <a:stretch>
                        <a:fillRect/>
                      </a:stretch>
                    </p:blipFill>
                    <p:spPr>
                      <a:xfrm>
                        <a:off x="2969260" y="2496185"/>
                        <a:ext cx="258445" cy="344805"/>
                      </a:xfrm>
                      <a:prstGeom prst="rect">
                        <a:avLst/>
                      </a:prstGeom>
                      <a:noFill/>
                      <a:ln w="38100">
                        <a:noFill/>
                        <a:miter/>
                      </a:ln>
                    </p:spPr>
                  </p:pic>
                </p:oleObj>
              </mc:Fallback>
            </mc:AlternateContent>
          </a:graphicData>
        </a:graphic>
      </p:graphicFrame>
      <p:graphicFrame>
        <p:nvGraphicFramePr>
          <p:cNvPr id="12" name="对象 -2147482544"/>
          <p:cNvGraphicFramePr>
            <a:graphicFrameLocks noChangeAspect="1"/>
          </p:cNvGraphicFramePr>
          <p:nvPr/>
        </p:nvGraphicFramePr>
        <p:xfrm>
          <a:off x="3646170" y="2496185"/>
          <a:ext cx="254635" cy="403225"/>
        </p:xfrm>
        <a:graphic>
          <a:graphicData uri="http://schemas.openxmlformats.org/presentationml/2006/ole">
            <mc:AlternateContent xmlns:mc="http://schemas.openxmlformats.org/markup-compatibility/2006">
              <mc:Choice xmlns:v="urn:schemas-microsoft-com:vml" Requires="v">
                <p:oleObj spid="_x0000_s13" name="" r:id="rId8" imgW="152400" imgH="241300" progId="Equation.DSMT4">
                  <p:embed/>
                </p:oleObj>
              </mc:Choice>
              <mc:Fallback>
                <p:oleObj name="" r:id="rId8" imgW="152400" imgH="241300" progId="Equation.DSMT4">
                  <p:embed/>
                  <p:pic>
                    <p:nvPicPr>
                      <p:cNvPr id="0" name="图片 9"/>
                      <p:cNvPicPr/>
                      <p:nvPr/>
                    </p:nvPicPr>
                    <p:blipFill>
                      <a:blip r:embed="rId9"/>
                      <a:stretch>
                        <a:fillRect/>
                      </a:stretch>
                    </p:blipFill>
                    <p:spPr>
                      <a:xfrm>
                        <a:off x="3646170" y="2496185"/>
                        <a:ext cx="254635" cy="403225"/>
                      </a:xfrm>
                      <a:prstGeom prst="rect">
                        <a:avLst/>
                      </a:prstGeom>
                      <a:noFill/>
                      <a:ln w="38100">
                        <a:noFill/>
                        <a:miter/>
                      </a:ln>
                    </p:spPr>
                  </p:pic>
                </p:oleObj>
              </mc:Fallback>
            </mc:AlternateContent>
          </a:graphicData>
        </a:graphic>
      </p:graphicFrame>
      <p:graphicFrame>
        <p:nvGraphicFramePr>
          <p:cNvPr id="14" name="对象 -2147482544"/>
          <p:cNvGraphicFramePr>
            <a:graphicFrameLocks noChangeAspect="1"/>
          </p:cNvGraphicFramePr>
          <p:nvPr/>
        </p:nvGraphicFramePr>
        <p:xfrm>
          <a:off x="7171055" y="3982085"/>
          <a:ext cx="254635" cy="403225"/>
        </p:xfrm>
        <a:graphic>
          <a:graphicData uri="http://schemas.openxmlformats.org/presentationml/2006/ole">
            <mc:AlternateContent xmlns:mc="http://schemas.openxmlformats.org/markup-compatibility/2006">
              <mc:Choice xmlns:v="urn:schemas-microsoft-com:vml" Requires="v">
                <p:oleObj spid="_x0000_s15" name="" r:id="rId10" imgW="152400" imgH="241300" progId="Equation.DSMT4">
                  <p:embed/>
                </p:oleObj>
              </mc:Choice>
              <mc:Fallback>
                <p:oleObj name="" r:id="rId10" imgW="152400" imgH="241300" progId="Equation.DSMT4">
                  <p:embed/>
                  <p:pic>
                    <p:nvPicPr>
                      <p:cNvPr id="0" name="图片 9"/>
                      <p:cNvPicPr/>
                      <p:nvPr/>
                    </p:nvPicPr>
                    <p:blipFill>
                      <a:blip r:embed="rId9"/>
                      <a:stretch>
                        <a:fillRect/>
                      </a:stretch>
                    </p:blipFill>
                    <p:spPr>
                      <a:xfrm>
                        <a:off x="7171055" y="3982085"/>
                        <a:ext cx="254635" cy="403225"/>
                      </a:xfrm>
                      <a:prstGeom prst="rect">
                        <a:avLst/>
                      </a:prstGeom>
                      <a:noFill/>
                      <a:ln w="38100">
                        <a:noFill/>
                        <a:miter/>
                      </a:ln>
                    </p:spPr>
                  </p:pic>
                </p:oleObj>
              </mc:Fallback>
            </mc:AlternateContent>
          </a:graphicData>
        </a:graphic>
      </p:graphicFrame>
    </p:spTree>
    <p:custDataLst>
      <p:tags r:id="rId1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  常见触发器功能介绍</a:t>
            </a:r>
            <a:endParaRPr sz="2000"/>
          </a:p>
        </p:txBody>
      </p:sp>
      <p:sp>
        <p:nvSpPr>
          <p:cNvPr id="4" name="内容占位符 2"/>
          <p:cNvSpPr>
            <a:spLocks noGrp="1"/>
          </p:cNvSpPr>
          <p:nvPr/>
        </p:nvSpPr>
        <p:spPr>
          <a:xfrm>
            <a:off x="669925" y="1574165"/>
            <a:ext cx="10984865" cy="498602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（2)逻辑功能分析</a:t>
            </a:r>
            <a:endParaRPr sz="2000">
              <a:sym typeface="+mn-ea"/>
            </a:endParaRPr>
          </a:p>
          <a:p>
            <a:pPr marL="0" indent="0">
              <a:buNone/>
            </a:pPr>
            <a:r>
              <a:rPr sz="2000">
                <a:sym typeface="+mn-ea"/>
              </a:rPr>
              <a:t>     当</a:t>
            </a:r>
            <a:r>
              <a:rPr sz="2000" i="1">
                <a:sym typeface="+mn-ea"/>
              </a:rPr>
              <a:t>S</a:t>
            </a:r>
            <a:r>
              <a:rPr sz="2000">
                <a:sym typeface="+mn-ea"/>
              </a:rPr>
              <a:t>＝</a:t>
            </a:r>
            <a:r>
              <a:rPr sz="2000" i="1">
                <a:sym typeface="+mn-ea"/>
              </a:rPr>
              <a:t>R</a:t>
            </a:r>
            <a:r>
              <a:rPr sz="2000">
                <a:sym typeface="+mn-ea"/>
              </a:rPr>
              <a:t>＝0时，使与非门G</a:t>
            </a:r>
            <a:r>
              <a:rPr sz="2000" baseline="-25000">
                <a:sym typeface="+mn-ea"/>
              </a:rPr>
              <a:t>3</a:t>
            </a:r>
            <a:r>
              <a:rPr sz="2000">
                <a:sym typeface="+mn-ea"/>
              </a:rPr>
              <a:t>、G</a:t>
            </a:r>
            <a:r>
              <a:rPr sz="2000" baseline="-25000">
                <a:sym typeface="+mn-ea"/>
              </a:rPr>
              <a:t>4</a:t>
            </a:r>
            <a:r>
              <a:rPr sz="2000">
                <a:sym typeface="+mn-ea"/>
              </a:rPr>
              <a:t>输出为“1”，基本</a:t>
            </a:r>
            <a:r>
              <a:rPr sz="2000" i="1">
                <a:sym typeface="+mn-ea"/>
              </a:rPr>
              <a:t>RS</a:t>
            </a:r>
            <a:r>
              <a:rPr sz="2000">
                <a:sym typeface="+mn-ea"/>
              </a:rPr>
              <a:t>触发器保持原状，也就是同步</a:t>
            </a:r>
            <a:r>
              <a:rPr sz="2000" i="1">
                <a:sym typeface="+mn-ea"/>
              </a:rPr>
              <a:t>RS</a:t>
            </a:r>
            <a:r>
              <a:rPr sz="2000">
                <a:sym typeface="+mn-ea"/>
              </a:rPr>
              <a:t>触发器保持原状。</a:t>
            </a:r>
            <a:endParaRPr sz="2000">
              <a:sym typeface="+mn-ea"/>
            </a:endParaRPr>
          </a:p>
          <a:p>
            <a:pPr marL="0" indent="0">
              <a:buNone/>
            </a:pPr>
            <a:r>
              <a:rPr sz="2000">
                <a:sym typeface="+mn-ea"/>
              </a:rPr>
              <a:t>      当</a:t>
            </a:r>
            <a:r>
              <a:rPr sz="2000" i="1">
                <a:sym typeface="+mn-ea"/>
              </a:rPr>
              <a:t>S</a:t>
            </a:r>
            <a:r>
              <a:rPr sz="2000">
                <a:sym typeface="+mn-ea"/>
              </a:rPr>
              <a:t>＝</a:t>
            </a:r>
            <a:r>
              <a:rPr sz="2000" i="1">
                <a:sym typeface="+mn-ea"/>
              </a:rPr>
              <a:t>R</a:t>
            </a:r>
            <a:r>
              <a:rPr sz="2000">
                <a:sym typeface="+mn-ea"/>
              </a:rPr>
              <a:t>＝1时，将使与非门G</a:t>
            </a:r>
            <a:r>
              <a:rPr sz="2000" baseline="-25000">
                <a:sym typeface="+mn-ea"/>
              </a:rPr>
              <a:t>3</a:t>
            </a:r>
            <a:r>
              <a:rPr sz="2000">
                <a:sym typeface="+mn-ea"/>
              </a:rPr>
              <a:t>、G</a:t>
            </a:r>
            <a:r>
              <a:rPr sz="2000" baseline="-25000">
                <a:sym typeface="+mn-ea"/>
              </a:rPr>
              <a:t>4</a:t>
            </a:r>
            <a:r>
              <a:rPr sz="2000">
                <a:sym typeface="+mn-ea"/>
              </a:rPr>
              <a:t>输出均为“0”，使Q和    端都为1，待时钟脉冲过后，触发器的状态是不确定的，因此，这种情况是不允许的。</a:t>
            </a:r>
            <a:endParaRPr sz="2000">
              <a:sym typeface="+mn-ea"/>
            </a:endParaRPr>
          </a:p>
          <a:p>
            <a:pPr marL="0" indent="0">
              <a:buNone/>
            </a:pPr>
            <a:r>
              <a:rPr sz="2000">
                <a:sym typeface="+mn-ea"/>
              </a:rPr>
              <a:t>     在使用同步</a:t>
            </a:r>
            <a:r>
              <a:rPr sz="2000" i="1">
                <a:sym typeface="+mn-ea"/>
              </a:rPr>
              <a:t>RS</a:t>
            </a:r>
            <a:r>
              <a:rPr sz="2000">
                <a:sym typeface="+mn-ea"/>
              </a:rPr>
              <a:t>触发器的过程中，有时还需要在</a:t>
            </a:r>
            <a:r>
              <a:rPr sz="2000" i="1">
                <a:sym typeface="+mn-ea"/>
              </a:rPr>
              <a:t>CP</a:t>
            </a:r>
            <a:r>
              <a:rPr sz="2000">
                <a:sym typeface="+mn-ea"/>
              </a:rPr>
              <a:t>信号来到之前将触发器预先置成指定的状态，为此在实用的同步</a:t>
            </a:r>
            <a:r>
              <a:rPr sz="2000" i="1">
                <a:sym typeface="+mn-ea"/>
              </a:rPr>
              <a:t>RS</a:t>
            </a:r>
            <a:r>
              <a:rPr sz="2000">
                <a:sym typeface="+mn-ea"/>
              </a:rPr>
              <a:t>触发器上往往还设置有专门的异步置位输入端和异步复位输入端，如图11-6所示。</a:t>
            </a:r>
            <a:endParaRPr sz="2000">
              <a:sym typeface="+mn-ea"/>
            </a:endParaRPr>
          </a:p>
          <a:p>
            <a:pPr marL="0" indent="0">
              <a:buNone/>
            </a:pPr>
            <a:r>
              <a:rPr sz="2000">
                <a:sym typeface="+mn-ea"/>
              </a:rPr>
              <a:t>     只要在    或     端加入低电平，就可以立即将触发器置“1”或置“0”，而不受时钟信号和输入信号的控制。所以，将     称为异步置位端，将    称为异步复位端，触发器在时钟信号控制下正常工作时应使     和    接高电平。</a:t>
            </a:r>
            <a:endParaRPr sz="2000">
              <a:sym typeface="+mn-ea"/>
            </a:endParaRPr>
          </a:p>
        </p:txBody>
      </p:sp>
      <p:graphicFrame>
        <p:nvGraphicFramePr>
          <p:cNvPr id="5" name="对象 -2147482548"/>
          <p:cNvGraphicFramePr>
            <a:graphicFrameLocks noChangeAspect="1"/>
          </p:cNvGraphicFramePr>
          <p:nvPr/>
        </p:nvGraphicFramePr>
        <p:xfrm>
          <a:off x="8396605" y="3062605"/>
          <a:ext cx="313690" cy="412115"/>
        </p:xfrm>
        <a:graphic>
          <a:graphicData uri="http://schemas.openxmlformats.org/presentationml/2006/ole">
            <mc:AlternateContent xmlns:mc="http://schemas.openxmlformats.org/markup-compatibility/2006">
              <mc:Choice xmlns:v="urn:schemas-microsoft-com:vml" Requires="v">
                <p:oleObj spid="_x0000_s3076" name="" r:id="rId1" imgW="152400" imgH="241300" progId="Equation.3">
                  <p:embed/>
                </p:oleObj>
              </mc:Choice>
              <mc:Fallback>
                <p:oleObj name="" r:id="rId1" imgW="152400" imgH="241300" progId="Equation.3">
                  <p:embed/>
                  <p:pic>
                    <p:nvPicPr>
                      <p:cNvPr id="0" name="图片 3075"/>
                      <p:cNvPicPr/>
                      <p:nvPr/>
                    </p:nvPicPr>
                    <p:blipFill>
                      <a:blip r:embed="rId2"/>
                      <a:stretch>
                        <a:fillRect/>
                      </a:stretch>
                    </p:blipFill>
                    <p:spPr>
                      <a:xfrm>
                        <a:off x="8396605" y="3062605"/>
                        <a:ext cx="313690" cy="412115"/>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3"/>
          <a:stretch>
            <a:fillRect/>
          </a:stretch>
        </p:blipFill>
        <p:spPr>
          <a:xfrm>
            <a:off x="6985635" y="0"/>
            <a:ext cx="4129405" cy="2112010"/>
          </a:xfrm>
          <a:prstGeom prst="rect">
            <a:avLst/>
          </a:prstGeom>
        </p:spPr>
      </p:pic>
      <p:graphicFrame>
        <p:nvGraphicFramePr>
          <p:cNvPr id="6" name="对象 -2147482542"/>
          <p:cNvGraphicFramePr>
            <a:graphicFrameLocks noChangeAspect="1"/>
          </p:cNvGraphicFramePr>
          <p:nvPr/>
        </p:nvGraphicFramePr>
        <p:xfrm>
          <a:off x="2023745" y="5336540"/>
          <a:ext cx="344170" cy="323850"/>
        </p:xfrm>
        <a:graphic>
          <a:graphicData uri="http://schemas.openxmlformats.org/presentationml/2006/ole">
            <mc:AlternateContent xmlns:mc="http://schemas.openxmlformats.org/markup-compatibility/2006">
              <mc:Choice xmlns:v="urn:schemas-microsoft-com:vml" Requires="v">
                <p:oleObj spid="_x0000_s9" name="" r:id="rId4" imgW="190500" imgH="215900" progId="Equation.3">
                  <p:embed/>
                </p:oleObj>
              </mc:Choice>
              <mc:Fallback>
                <p:oleObj name="" r:id="rId4" imgW="190500" imgH="215900" progId="Equation.3">
                  <p:embed/>
                  <p:pic>
                    <p:nvPicPr>
                      <p:cNvPr id="0" name="图片 8"/>
                      <p:cNvPicPr/>
                      <p:nvPr/>
                    </p:nvPicPr>
                    <p:blipFill>
                      <a:blip r:embed="rId5"/>
                      <a:stretch>
                        <a:fillRect/>
                      </a:stretch>
                    </p:blipFill>
                    <p:spPr>
                      <a:xfrm>
                        <a:off x="2023745" y="5336540"/>
                        <a:ext cx="344170" cy="323850"/>
                      </a:xfrm>
                      <a:prstGeom prst="rect">
                        <a:avLst/>
                      </a:prstGeom>
                      <a:noFill/>
                      <a:ln w="38100">
                        <a:noFill/>
                        <a:miter/>
                      </a:ln>
                    </p:spPr>
                  </p:pic>
                </p:oleObj>
              </mc:Fallback>
            </mc:AlternateContent>
          </a:graphicData>
        </a:graphic>
      </p:graphicFrame>
      <p:graphicFrame>
        <p:nvGraphicFramePr>
          <p:cNvPr id="7" name="对象 -2147482541"/>
          <p:cNvGraphicFramePr>
            <a:graphicFrameLocks noChangeAspect="1"/>
          </p:cNvGraphicFramePr>
          <p:nvPr/>
        </p:nvGraphicFramePr>
        <p:xfrm>
          <a:off x="2651125" y="5336540"/>
          <a:ext cx="343535" cy="323850"/>
        </p:xfrm>
        <a:graphic>
          <a:graphicData uri="http://schemas.openxmlformats.org/presentationml/2006/ole">
            <mc:AlternateContent xmlns:mc="http://schemas.openxmlformats.org/markup-compatibility/2006">
              <mc:Choice xmlns:v="urn:schemas-microsoft-com:vml" Requires="v">
                <p:oleObj spid="_x0000_s10" name="" r:id="rId6" imgW="215900" imgH="203200" progId="Equation.3">
                  <p:embed/>
                </p:oleObj>
              </mc:Choice>
              <mc:Fallback>
                <p:oleObj name="" r:id="rId6" imgW="215900" imgH="203200" progId="Equation.3">
                  <p:embed/>
                  <p:pic>
                    <p:nvPicPr>
                      <p:cNvPr id="0" name="图片 9"/>
                      <p:cNvPicPr/>
                      <p:nvPr/>
                    </p:nvPicPr>
                    <p:blipFill>
                      <a:blip r:embed="rId7"/>
                      <a:stretch>
                        <a:fillRect/>
                      </a:stretch>
                    </p:blipFill>
                    <p:spPr>
                      <a:xfrm>
                        <a:off x="2651125" y="5336540"/>
                        <a:ext cx="343535" cy="323850"/>
                      </a:xfrm>
                      <a:prstGeom prst="rect">
                        <a:avLst/>
                      </a:prstGeom>
                      <a:noFill/>
                      <a:ln w="38100">
                        <a:noFill/>
                        <a:miter/>
                      </a:ln>
                    </p:spPr>
                  </p:pic>
                </p:oleObj>
              </mc:Fallback>
            </mc:AlternateContent>
          </a:graphicData>
        </a:graphic>
      </p:graphicFrame>
      <p:graphicFrame>
        <p:nvGraphicFramePr>
          <p:cNvPr id="11" name="对象 -2147482540"/>
          <p:cNvGraphicFramePr>
            <a:graphicFrameLocks noChangeAspect="1"/>
          </p:cNvGraphicFramePr>
          <p:nvPr/>
        </p:nvGraphicFramePr>
        <p:xfrm>
          <a:off x="4928870" y="5660390"/>
          <a:ext cx="311785" cy="353060"/>
        </p:xfrm>
        <a:graphic>
          <a:graphicData uri="http://schemas.openxmlformats.org/presentationml/2006/ole">
            <mc:AlternateContent xmlns:mc="http://schemas.openxmlformats.org/markup-compatibility/2006">
              <mc:Choice xmlns:v="urn:schemas-microsoft-com:vml" Requires="v">
                <p:oleObj spid="_x0000_s12" name="" r:id="rId8" imgW="190500" imgH="215900" progId="Equation.3">
                  <p:embed/>
                </p:oleObj>
              </mc:Choice>
              <mc:Fallback>
                <p:oleObj name="" r:id="rId8" imgW="190500" imgH="215900" progId="Equation.3">
                  <p:embed/>
                  <p:pic>
                    <p:nvPicPr>
                      <p:cNvPr id="0" name="图片 10"/>
                      <p:cNvPicPr/>
                      <p:nvPr/>
                    </p:nvPicPr>
                    <p:blipFill>
                      <a:blip r:embed="rId9"/>
                      <a:stretch>
                        <a:fillRect/>
                      </a:stretch>
                    </p:blipFill>
                    <p:spPr>
                      <a:xfrm>
                        <a:off x="4928870" y="5660390"/>
                        <a:ext cx="311785" cy="353060"/>
                      </a:xfrm>
                      <a:prstGeom prst="rect">
                        <a:avLst/>
                      </a:prstGeom>
                      <a:noFill/>
                      <a:ln w="38100">
                        <a:noFill/>
                        <a:miter/>
                      </a:ln>
                    </p:spPr>
                  </p:pic>
                </p:oleObj>
              </mc:Fallback>
            </mc:AlternateContent>
          </a:graphicData>
        </a:graphic>
      </p:graphicFrame>
      <p:graphicFrame>
        <p:nvGraphicFramePr>
          <p:cNvPr id="13" name="对象 -2147482539"/>
          <p:cNvGraphicFramePr>
            <a:graphicFrameLocks noChangeAspect="1"/>
          </p:cNvGraphicFramePr>
          <p:nvPr/>
        </p:nvGraphicFramePr>
        <p:xfrm>
          <a:off x="7753350" y="5708015"/>
          <a:ext cx="324485" cy="305435"/>
        </p:xfrm>
        <a:graphic>
          <a:graphicData uri="http://schemas.openxmlformats.org/presentationml/2006/ole">
            <mc:AlternateContent xmlns:mc="http://schemas.openxmlformats.org/markup-compatibility/2006">
              <mc:Choice xmlns:v="urn:schemas-microsoft-com:vml" Requires="v">
                <p:oleObj spid="_x0000_s14" name="" r:id="rId10" imgW="215900" imgH="203200" progId="Equation.3">
                  <p:embed/>
                </p:oleObj>
              </mc:Choice>
              <mc:Fallback>
                <p:oleObj name="" r:id="rId10" imgW="215900" imgH="203200" progId="Equation.3">
                  <p:embed/>
                  <p:pic>
                    <p:nvPicPr>
                      <p:cNvPr id="0" name="图片 11"/>
                      <p:cNvPicPr/>
                      <p:nvPr/>
                    </p:nvPicPr>
                    <p:blipFill>
                      <a:blip r:embed="rId11"/>
                      <a:stretch>
                        <a:fillRect/>
                      </a:stretch>
                    </p:blipFill>
                    <p:spPr>
                      <a:xfrm>
                        <a:off x="7753350" y="5708015"/>
                        <a:ext cx="324485" cy="305435"/>
                      </a:xfrm>
                      <a:prstGeom prst="rect">
                        <a:avLst/>
                      </a:prstGeom>
                      <a:noFill/>
                      <a:ln w="38100">
                        <a:noFill/>
                        <a:miter/>
                      </a:ln>
                    </p:spPr>
                  </p:pic>
                </p:oleObj>
              </mc:Fallback>
            </mc:AlternateContent>
          </a:graphicData>
        </a:graphic>
      </p:graphicFrame>
      <p:graphicFrame>
        <p:nvGraphicFramePr>
          <p:cNvPr id="15" name="对象 -2147482538"/>
          <p:cNvGraphicFramePr>
            <a:graphicFrameLocks noChangeAspect="1"/>
          </p:cNvGraphicFramePr>
          <p:nvPr/>
        </p:nvGraphicFramePr>
        <p:xfrm>
          <a:off x="4630420" y="6094730"/>
          <a:ext cx="298450" cy="338455"/>
        </p:xfrm>
        <a:graphic>
          <a:graphicData uri="http://schemas.openxmlformats.org/presentationml/2006/ole">
            <mc:AlternateContent xmlns:mc="http://schemas.openxmlformats.org/markup-compatibility/2006">
              <mc:Choice xmlns:v="urn:schemas-microsoft-com:vml" Requires="v">
                <p:oleObj spid="_x0000_s16" name="" r:id="rId12" imgW="190500" imgH="215900" progId="Equation.3">
                  <p:embed/>
                </p:oleObj>
              </mc:Choice>
              <mc:Fallback>
                <p:oleObj name="" r:id="rId12" imgW="190500" imgH="215900" progId="Equation.3">
                  <p:embed/>
                  <p:pic>
                    <p:nvPicPr>
                      <p:cNvPr id="0" name="图片 12"/>
                      <p:cNvPicPr/>
                      <p:nvPr/>
                    </p:nvPicPr>
                    <p:blipFill>
                      <a:blip r:embed="rId13"/>
                      <a:stretch>
                        <a:fillRect/>
                      </a:stretch>
                    </p:blipFill>
                    <p:spPr>
                      <a:xfrm>
                        <a:off x="4630420" y="6094730"/>
                        <a:ext cx="298450" cy="338455"/>
                      </a:xfrm>
                      <a:prstGeom prst="rect">
                        <a:avLst/>
                      </a:prstGeom>
                      <a:noFill/>
                      <a:ln w="38100">
                        <a:noFill/>
                        <a:miter/>
                      </a:ln>
                    </p:spPr>
                  </p:pic>
                </p:oleObj>
              </mc:Fallback>
            </mc:AlternateContent>
          </a:graphicData>
        </a:graphic>
      </p:graphicFrame>
      <p:graphicFrame>
        <p:nvGraphicFramePr>
          <p:cNvPr id="17" name="对象 -2147482537"/>
          <p:cNvGraphicFramePr>
            <a:graphicFrameLocks noChangeAspect="1"/>
          </p:cNvGraphicFramePr>
          <p:nvPr/>
        </p:nvGraphicFramePr>
        <p:xfrm>
          <a:off x="5337810" y="6115685"/>
          <a:ext cx="337185" cy="317500"/>
        </p:xfrm>
        <a:graphic>
          <a:graphicData uri="http://schemas.openxmlformats.org/presentationml/2006/ole">
            <mc:AlternateContent xmlns:mc="http://schemas.openxmlformats.org/markup-compatibility/2006">
              <mc:Choice xmlns:v="urn:schemas-microsoft-com:vml" Requires="v">
                <p:oleObj spid="_x0000_s18" name="" r:id="rId14" imgW="215900" imgH="203200" progId="Equation.3">
                  <p:embed/>
                </p:oleObj>
              </mc:Choice>
              <mc:Fallback>
                <p:oleObj name="" r:id="rId14" imgW="215900" imgH="203200" progId="Equation.3">
                  <p:embed/>
                  <p:pic>
                    <p:nvPicPr>
                      <p:cNvPr id="0" name="图片 13"/>
                      <p:cNvPicPr/>
                      <p:nvPr/>
                    </p:nvPicPr>
                    <p:blipFill>
                      <a:blip r:embed="rId15"/>
                      <a:stretch>
                        <a:fillRect/>
                      </a:stretch>
                    </p:blipFill>
                    <p:spPr>
                      <a:xfrm>
                        <a:off x="5337810" y="6115685"/>
                        <a:ext cx="337185" cy="317500"/>
                      </a:xfrm>
                      <a:prstGeom prst="rect">
                        <a:avLst/>
                      </a:prstGeom>
                      <a:noFill/>
                      <a:ln w="38100">
                        <a:noFill/>
                        <a:miter/>
                      </a:ln>
                    </p:spPr>
                  </p:pic>
                </p:oleObj>
              </mc:Fallback>
            </mc:AlternateContent>
          </a:graphicData>
        </a:graphic>
      </p:graphicFrame>
    </p:spTree>
    <p:custDataLst>
      <p:tags r:id="rId1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11.1 触发器</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sym typeface="+mn-ea"/>
              </a:rPr>
              <a:t>11.1.2  常见触发器功能介绍</a:t>
            </a:r>
            <a:endParaRPr sz="2000"/>
          </a:p>
        </p:txBody>
      </p:sp>
      <p:sp>
        <p:nvSpPr>
          <p:cNvPr id="4" name="内容占位符 2"/>
          <p:cNvSpPr>
            <a:spLocks noGrp="1"/>
          </p:cNvSpPr>
          <p:nvPr/>
        </p:nvSpPr>
        <p:spPr>
          <a:xfrm>
            <a:off x="669925" y="1356995"/>
            <a:ext cx="10984865" cy="34671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（3）动作特点</a:t>
            </a:r>
            <a:endParaRPr sz="2000">
              <a:sym typeface="+mn-ea"/>
            </a:endParaRPr>
          </a:p>
          <a:p>
            <a:pPr marL="0" indent="0">
              <a:buNone/>
            </a:pPr>
            <a:r>
              <a:rPr sz="2000">
                <a:sym typeface="+mn-ea"/>
              </a:rPr>
              <a:t>      当</a:t>
            </a:r>
            <a:r>
              <a:rPr sz="2000" i="1">
                <a:sym typeface="+mn-ea"/>
              </a:rPr>
              <a:t>CP</a:t>
            </a:r>
            <a:r>
              <a:rPr sz="2000">
                <a:sym typeface="+mn-ea"/>
              </a:rPr>
              <a:t>＝1的全部时刻，输入端</a:t>
            </a:r>
            <a:r>
              <a:rPr sz="2000" i="1">
                <a:sym typeface="+mn-ea"/>
              </a:rPr>
              <a:t>S</a:t>
            </a:r>
            <a:r>
              <a:rPr sz="2000">
                <a:sym typeface="+mn-ea"/>
              </a:rPr>
              <a:t>和</a:t>
            </a:r>
            <a:r>
              <a:rPr sz="2000" i="1">
                <a:sym typeface="+mn-ea"/>
              </a:rPr>
              <a:t>R</a:t>
            </a:r>
            <a:r>
              <a:rPr sz="2000">
                <a:sym typeface="+mn-ea"/>
              </a:rPr>
              <a:t>的信号都能通过与非门G</a:t>
            </a:r>
            <a:r>
              <a:rPr sz="2000" baseline="-25000">
                <a:sym typeface="+mn-ea"/>
              </a:rPr>
              <a:t>3</a:t>
            </a:r>
            <a:r>
              <a:rPr sz="2000">
                <a:sym typeface="+mn-ea"/>
              </a:rPr>
              <a:t>、G</a:t>
            </a:r>
            <a:r>
              <a:rPr sz="2000" baseline="-25000">
                <a:sym typeface="+mn-ea"/>
              </a:rPr>
              <a:t>4</a:t>
            </a:r>
            <a:r>
              <a:rPr sz="2000">
                <a:sym typeface="+mn-ea"/>
              </a:rPr>
              <a:t>加到基本</a:t>
            </a:r>
            <a:r>
              <a:rPr sz="2000" i="1">
                <a:sym typeface="+mn-ea"/>
              </a:rPr>
              <a:t>RS</a:t>
            </a:r>
            <a:r>
              <a:rPr sz="2000">
                <a:sym typeface="+mn-ea"/>
              </a:rPr>
              <a:t>触发器上，所以在</a:t>
            </a:r>
            <a:r>
              <a:rPr sz="2000" i="1">
                <a:sym typeface="+mn-ea"/>
              </a:rPr>
              <a:t>CP</a:t>
            </a:r>
            <a:r>
              <a:rPr sz="2000">
                <a:sym typeface="+mn-ea"/>
              </a:rPr>
              <a:t>＝1的全部时间里，输入端</a:t>
            </a:r>
            <a:r>
              <a:rPr sz="2000" i="1">
                <a:sym typeface="+mn-ea"/>
              </a:rPr>
              <a:t>S</a:t>
            </a:r>
            <a:r>
              <a:rPr sz="2000">
                <a:sym typeface="+mn-ea"/>
              </a:rPr>
              <a:t>和</a:t>
            </a:r>
            <a:r>
              <a:rPr sz="2000" i="1">
                <a:sym typeface="+mn-ea"/>
              </a:rPr>
              <a:t>R</a:t>
            </a:r>
            <a:r>
              <a:rPr sz="2000">
                <a:sym typeface="+mn-ea"/>
              </a:rPr>
              <a:t>的变化都将引起触发器输出状态的变化，这就是同步</a:t>
            </a:r>
            <a:r>
              <a:rPr sz="2000" i="1">
                <a:sym typeface="+mn-ea"/>
              </a:rPr>
              <a:t>RS</a:t>
            </a:r>
            <a:r>
              <a:rPr sz="2000">
                <a:sym typeface="+mn-ea"/>
              </a:rPr>
              <a:t>触发器的动作特点。</a:t>
            </a:r>
            <a:endParaRPr sz="2000">
              <a:sym typeface="+mn-ea"/>
            </a:endParaRPr>
          </a:p>
          <a:p>
            <a:pPr marL="0" indent="0">
              <a:buNone/>
            </a:pPr>
            <a:r>
              <a:rPr sz="2000">
                <a:sym typeface="+mn-ea"/>
              </a:rPr>
              <a:t>     为了提高触发器的抗干扰能力，在电路上又做了改进，使触发器的输出状态仅仅取决于时钟脉冲到达的瞬间，如果触发器的状态变化发生在时钟脉冲的上升沿，就称为上升沿触发或正边沿触发；反之，如果触发器的状态变化发生在时钟脉冲的下降沿，则称为下降沿或负边沿触发。这种触发器称为边沿触发器，相应的逻辑符号如图11-7所示。</a:t>
            </a:r>
            <a:endParaRPr sz="2000">
              <a:sym typeface="+mn-ea"/>
            </a:endParaRPr>
          </a:p>
        </p:txBody>
      </p:sp>
      <p:pic>
        <p:nvPicPr>
          <p:cNvPr id="8" name="图片 7"/>
          <p:cNvPicPr>
            <a:picLocks noChangeAspect="1"/>
          </p:cNvPicPr>
          <p:nvPr/>
        </p:nvPicPr>
        <p:blipFill>
          <a:blip r:embed="rId1"/>
          <a:stretch>
            <a:fillRect/>
          </a:stretch>
        </p:blipFill>
        <p:spPr>
          <a:xfrm>
            <a:off x="3915410" y="4824095"/>
            <a:ext cx="4382135" cy="2004060"/>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p="http://schemas.openxmlformats.org/presentationml/2006/main">
  <p:tag name="KSO_WM_TAG_VERSION" val="1.0"/>
  <p:tag name="KSO_WM_BEAUTIFY_FLAG" val="#wm#"/>
  <p:tag name="KSO_WM_TEMPLATE_CATEGORY" val="custom"/>
  <p:tag name="KSO_WM_TEMPLATE_INDEX" val="20203605"/>
  <p:tag name="KSO_WM_TEMPLATE_MASTER_TYPE" val="1"/>
  <p:tag name="KSO_WM_TEMPLATE_SUBCATEGORY" val="0"/>
  <p:tag name="KSO_WM_TEMPLATE_COLOR_TYPE" val="1"/>
  <p:tag name="KSO_WM_TEMPLATE_MASTER_THUMB_INDEX" val="12"/>
  <p:tag name="KSO_WM_TEMPLATE_THUMBS_INDEX" val="1、4、7、8、9、10、11、12、13、14、15"/>
</p:tagLst>
</file>

<file path=ppt/tags/tag162.xml><?xml version="1.0" encoding="utf-8"?>
<p:tagLst xmlns:p="http://schemas.openxmlformats.org/presentationml/2006/main">
  <p:tag name="KSO_WM_BEAUTIFY_FLAG" val="#wm#"/>
  <p:tag name="KSO_WM_TEMPLATE_CATEGORY" val="custom"/>
  <p:tag name="KSO_WM_TEMPLATE_INDEX" val="20203605"/>
</p:tagLst>
</file>

<file path=ppt/tags/tag163.xml><?xml version="1.0" encoding="utf-8"?>
<p:tagLst xmlns:p="http://schemas.openxmlformats.org/presentationml/2006/main">
  <p:tag name="KSO_WM_BEAUTIFY_FLAG" val="#wm#"/>
  <p:tag name="KSO_WM_TEMPLATE_CATEGORY" val="custom"/>
  <p:tag name="KSO_WM_TEMPLATE_INDEX" val="20203605"/>
</p:tagLst>
</file>

<file path=ppt/tags/tag164.xml><?xml version="1.0" encoding="utf-8"?>
<p:tagLst xmlns:p="http://schemas.openxmlformats.org/presentationml/2006/main">
  <p:tag name="KSO_WM_BEAUTIFY_FLAG" val="#wm#"/>
  <p:tag name="KSO_WM_TEMPLATE_CATEGORY" val="custom"/>
  <p:tag name="KSO_WM_TEMPLATE_INDEX" val="20203605"/>
</p:tagLst>
</file>

<file path=ppt/tags/tag165.xml><?xml version="1.0" encoding="utf-8"?>
<p:tagLst xmlns:p="http://schemas.openxmlformats.org/presentationml/2006/main">
  <p:tag name="KSO_WM_BEAUTIFY_FLAG" val="#wm#"/>
  <p:tag name="KSO_WM_TEMPLATE_CATEGORY" val="custom"/>
  <p:tag name="KSO_WM_TEMPLATE_INDEX" val="20203605"/>
</p:tagLst>
</file>

<file path=ppt/tags/tag166.xml><?xml version="1.0" encoding="utf-8"?>
<p:tagLst xmlns:p="http://schemas.openxmlformats.org/presentationml/2006/main">
  <p:tag name="KSO_WM_BEAUTIFY_FLAG" val="#wm#"/>
  <p:tag name="KSO_WM_TEMPLATE_CATEGORY" val="custom"/>
  <p:tag name="KSO_WM_TEMPLATE_INDEX" val="20203605"/>
</p:tagLst>
</file>

<file path=ppt/tags/tag167.xml><?xml version="1.0" encoding="utf-8"?>
<p:tagLst xmlns:p="http://schemas.openxmlformats.org/presentationml/2006/main">
  <p:tag name="KSO_WM_BEAUTIFY_FLAG" val="#wm#"/>
  <p:tag name="KSO_WM_TEMPLATE_CATEGORY" val="custom"/>
  <p:tag name="KSO_WM_TEMPLATE_INDEX" val="20203605"/>
</p:tagLst>
</file>

<file path=ppt/tags/tag168.xml><?xml version="1.0" encoding="utf-8"?>
<p:tagLst xmlns:p="http://schemas.openxmlformats.org/presentationml/2006/main">
  <p:tag name="KSO_WM_BEAUTIFY_FLAG" val="#wm#"/>
  <p:tag name="KSO_WM_TEMPLATE_CATEGORY" val="custom"/>
  <p:tag name="KSO_WM_TEMPLATE_INDEX" val="20203605"/>
</p:tagLst>
</file>

<file path=ppt/tags/tag169.xml><?xml version="1.0" encoding="utf-8"?>
<p:tagLst xmlns:p="http://schemas.openxmlformats.org/presentationml/2006/main">
  <p:tag name="KSO_WM_BEAUTIFY_FLAG" val="#wm#"/>
  <p:tag name="KSO_WM_TEMPLATE_CATEGORY" val="custom"/>
  <p:tag name="KSO_WM_TEMPLATE_INDEX" val="2020360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3605"/>
</p:tagLst>
</file>

<file path=ppt/tags/tag171.xml><?xml version="1.0" encoding="utf-8"?>
<p:tagLst xmlns:p="http://schemas.openxmlformats.org/presentationml/2006/main">
  <p:tag name="KSO_WM_BEAUTIFY_FLAG" val="#wm#"/>
  <p:tag name="KSO_WM_TEMPLATE_CATEGORY" val="custom"/>
  <p:tag name="KSO_WM_TEMPLATE_INDEX" val="20203605"/>
</p:tagLst>
</file>

<file path=ppt/tags/tag172.xml><?xml version="1.0" encoding="utf-8"?>
<p:tagLst xmlns:p="http://schemas.openxmlformats.org/presentationml/2006/main">
  <p:tag name="KSO_WM_BEAUTIFY_FLAG" val="#wm#"/>
  <p:tag name="KSO_WM_TEMPLATE_CATEGORY" val="custom"/>
  <p:tag name="KSO_WM_TEMPLATE_INDEX" val="20203605"/>
</p:tagLst>
</file>

<file path=ppt/tags/tag173.xml><?xml version="1.0" encoding="utf-8"?>
<p:tagLst xmlns:p="http://schemas.openxmlformats.org/presentationml/2006/main">
  <p:tag name="KSO_WM_BEAUTIFY_FLAG" val="#wm#"/>
  <p:tag name="KSO_WM_TEMPLATE_CATEGORY" val="custom"/>
  <p:tag name="KSO_WM_TEMPLATE_INDEX" val="20203605"/>
</p:tagLst>
</file>

<file path=ppt/tags/tag174.xml><?xml version="1.0" encoding="utf-8"?>
<p:tagLst xmlns:p="http://schemas.openxmlformats.org/presentationml/2006/main">
  <p:tag name="KSO_WM_BEAUTIFY_FLAG" val="#wm#"/>
  <p:tag name="KSO_WM_TEMPLATE_CATEGORY" val="custom"/>
  <p:tag name="KSO_WM_TEMPLATE_INDEX" val="20203605"/>
</p:tagLst>
</file>

<file path=ppt/tags/tag175.xml><?xml version="1.0" encoding="utf-8"?>
<p:tagLst xmlns:p="http://schemas.openxmlformats.org/presentationml/2006/main">
  <p:tag name="KSO_WM_BEAUTIFY_FLAG" val="#wm#"/>
  <p:tag name="KSO_WM_TEMPLATE_CATEGORY" val="custom"/>
  <p:tag name="KSO_WM_TEMPLATE_INDEX" val="20203605"/>
</p:tagLst>
</file>

<file path=ppt/tags/tag176.xml><?xml version="1.0" encoding="utf-8"?>
<p:tagLst xmlns:p="http://schemas.openxmlformats.org/presentationml/2006/main">
  <p:tag name="KSO_WM_BEAUTIFY_FLAG" val="#wm#"/>
  <p:tag name="KSO_WM_TEMPLATE_CATEGORY" val="custom"/>
  <p:tag name="KSO_WM_TEMPLATE_INDEX" val="20203605"/>
</p:tagLst>
</file>

<file path=ppt/tags/tag177.xml><?xml version="1.0" encoding="utf-8"?>
<p:tagLst xmlns:p="http://schemas.openxmlformats.org/presentationml/2006/main">
  <p:tag name="KSO_WM_BEAUTIFY_FLAG" val="#wm#"/>
  <p:tag name="KSO_WM_TEMPLATE_CATEGORY" val="custom"/>
  <p:tag name="KSO_WM_TEMPLATE_INDEX" val="20203605"/>
</p:tagLst>
</file>

<file path=ppt/tags/tag178.xml><?xml version="1.0" encoding="utf-8"?>
<p:tagLst xmlns:p="http://schemas.openxmlformats.org/presentationml/2006/main">
  <p:tag name="KSO_WM_BEAUTIFY_FLAG" val="#wm#"/>
  <p:tag name="KSO_WM_TEMPLATE_CATEGORY" val="custom"/>
  <p:tag name="KSO_WM_TEMPLATE_INDEX" val="20203605"/>
</p:tagLst>
</file>

<file path=ppt/tags/tag179.xml><?xml version="1.0" encoding="utf-8"?>
<p:tagLst xmlns:p="http://schemas.openxmlformats.org/presentationml/2006/main">
  <p:tag name="KSO_WM_BEAUTIFY_FLAG" val="#wm#"/>
  <p:tag name="KSO_WM_TEMPLATE_CATEGORY" val="custom"/>
  <p:tag name="KSO_WM_TEMPLATE_INDEX" val="2020360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3605"/>
</p:tagLst>
</file>

<file path=ppt/tags/tag181.xml><?xml version="1.0" encoding="utf-8"?>
<p:tagLst xmlns:p="http://schemas.openxmlformats.org/presentationml/2006/main">
  <p:tag name="KSO_WM_BEAUTIFY_FLAG" val="#wm#"/>
  <p:tag name="KSO_WM_TEMPLATE_CATEGORY" val="custom"/>
  <p:tag name="KSO_WM_TEMPLATE_INDEX" val="20203605"/>
</p:tagLst>
</file>

<file path=ppt/tags/tag182.xml><?xml version="1.0" encoding="utf-8"?>
<p:tagLst xmlns:p="http://schemas.openxmlformats.org/presentationml/2006/main">
  <p:tag name="KSO_WM_BEAUTIFY_FLAG" val="#wm#"/>
  <p:tag name="KSO_WM_TEMPLATE_CATEGORY" val="custom"/>
  <p:tag name="KSO_WM_TEMPLATE_INDEX" val="20203605"/>
</p:tagLst>
</file>

<file path=ppt/tags/tag183.xml><?xml version="1.0" encoding="utf-8"?>
<p:tagLst xmlns:p="http://schemas.openxmlformats.org/presentationml/2006/main">
  <p:tag name="KSO_WM_BEAUTIFY_FLAG" val="#wm#"/>
  <p:tag name="KSO_WM_TEMPLATE_CATEGORY" val="custom"/>
  <p:tag name="KSO_WM_TEMPLATE_INDEX" val="20203605"/>
</p:tagLst>
</file>

<file path=ppt/tags/tag184.xml><?xml version="1.0" encoding="utf-8"?>
<p:tagLst xmlns:p="http://schemas.openxmlformats.org/presentationml/2006/main">
  <p:tag name="KSO_WM_BEAUTIFY_FLAG" val="#wm#"/>
  <p:tag name="KSO_WM_TEMPLATE_CATEGORY" val="custom"/>
  <p:tag name="KSO_WM_TEMPLATE_INDEX" val="20203605"/>
</p:tagLst>
</file>

<file path=ppt/tags/tag185.xml><?xml version="1.0" encoding="utf-8"?>
<p:tagLst xmlns:p="http://schemas.openxmlformats.org/presentationml/2006/main">
  <p:tag name="KSO_WM_BEAUTIFY_FLAG" val="#wm#"/>
  <p:tag name="KSO_WM_TEMPLATE_CATEGORY" val="custom"/>
  <p:tag name="KSO_WM_TEMPLATE_INDEX" val="20203605"/>
</p:tagLst>
</file>

<file path=ppt/tags/tag186.xml><?xml version="1.0" encoding="utf-8"?>
<p:tagLst xmlns:p="http://schemas.openxmlformats.org/presentationml/2006/main">
  <p:tag name="KSO_WM_BEAUTIFY_FLAG" val="#wm#"/>
  <p:tag name="KSO_WM_TEMPLATE_CATEGORY" val="custom"/>
  <p:tag name="KSO_WM_TEMPLATE_INDEX" val="20203605"/>
</p:tagLst>
</file>

<file path=ppt/tags/tag187.xml><?xml version="1.0" encoding="utf-8"?>
<p:tagLst xmlns:p="http://schemas.openxmlformats.org/presentationml/2006/main">
  <p:tag name="KSO_WM_BEAUTIFY_FLAG" val="#wm#"/>
  <p:tag name="KSO_WM_TEMPLATE_CATEGORY" val="custom"/>
  <p:tag name="KSO_WM_TEMPLATE_INDEX" val="20203605"/>
</p:tagLst>
</file>

<file path=ppt/tags/tag188.xml><?xml version="1.0" encoding="utf-8"?>
<p:tagLst xmlns:p="http://schemas.openxmlformats.org/presentationml/2006/main">
  <p:tag name="KSO_WM_BEAUTIFY_FLAG" val="#wm#"/>
  <p:tag name="KSO_WM_TEMPLATE_CATEGORY" val="custom"/>
  <p:tag name="KSO_WM_TEMPLATE_INDEX" val="20203605"/>
</p:tagLst>
</file>

<file path=ppt/tags/tag189.xml><?xml version="1.0" encoding="utf-8"?>
<p:tagLst xmlns:p="http://schemas.openxmlformats.org/presentationml/2006/main">
  <p:tag name="KSO_WM_BEAUTIFY_FLAG" val="#wm#"/>
  <p:tag name="KSO_WM_TEMPLATE_CATEGORY" val="custom"/>
  <p:tag name="KSO_WM_TEMPLATE_INDEX" val="2020360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360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6*i*2"/>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6*i*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2">
      <a:dk1>
        <a:sysClr val="windowText" lastClr="000000"/>
      </a:dk1>
      <a:lt1>
        <a:sysClr val="window" lastClr="FFFFFF"/>
      </a:lt1>
      <a:dk2>
        <a:srgbClr val="FAF9EB"/>
      </a:dk2>
      <a:lt2>
        <a:srgbClr val="FFFFFF"/>
      </a:lt2>
      <a:accent1>
        <a:srgbClr val="EFEA9F"/>
      </a:accent1>
      <a:accent2>
        <a:srgbClr val="E1E4B0"/>
      </a:accent2>
      <a:accent3>
        <a:srgbClr val="D4DEC2"/>
      </a:accent3>
      <a:accent4>
        <a:srgbClr val="C5D8D3"/>
      </a:accent4>
      <a:accent5>
        <a:srgbClr val="B6D2E2"/>
      </a:accent5>
      <a:accent6>
        <a:srgbClr val="A5CCF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7187</Words>
  <Application>WPS 演示</Application>
  <PresentationFormat>宽屏</PresentationFormat>
  <Paragraphs>406</Paragraphs>
  <Slides>29</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61</vt:i4>
      </vt:variant>
      <vt:variant>
        <vt:lpstr>幻灯片标题</vt:lpstr>
      </vt:variant>
      <vt:variant>
        <vt:i4>29</vt:i4>
      </vt:variant>
    </vt:vector>
  </HeadingPairs>
  <TitlesOfParts>
    <vt:vector size="102" baseType="lpstr">
      <vt:lpstr>Arial</vt:lpstr>
      <vt:lpstr>宋体</vt:lpstr>
      <vt:lpstr>Wingdings</vt:lpstr>
      <vt:lpstr>微软雅黑</vt:lpstr>
      <vt:lpstr>汉仪旗黑-85S</vt:lpstr>
      <vt:lpstr>黑体</vt:lpstr>
      <vt:lpstr>Arial Unicode MS</vt:lpstr>
      <vt:lpstr>Calibri</vt:lpstr>
      <vt:lpstr>Times New Roman</vt:lpstr>
      <vt:lpstr>Calibri Light</vt:lpstr>
      <vt:lpstr>Office 主题</vt:lpstr>
      <vt:lpstr>Office 主题​​</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PBrush</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PBrush</vt:lpstr>
      <vt:lpstr>PBrush</vt:lpstr>
      <vt:lpstr>PBrush</vt:lpstr>
      <vt:lpstr>PBrush</vt:lpstr>
      <vt:lpstr>Equation.3</vt:lpstr>
      <vt:lpstr>Equation.3</vt:lpstr>
      <vt:lpstr>Equation.3</vt:lpstr>
      <vt:lpstr>Equation.3</vt:lpstr>
      <vt:lpstr>Equation.DSMT4</vt:lpstr>
      <vt:lpstr>Equation.3</vt:lpstr>
      <vt:lpstr>Equation.3</vt:lpstr>
      <vt:lpstr>Equation.DSMT4</vt:lpstr>
      <vt:lpstr>Equation.3</vt:lpstr>
      <vt:lpstr>Equation.3</vt:lpstr>
      <vt:lpstr>第十一章 触发器和时序逻辑电路</vt:lpstr>
      <vt:lpstr>11.1 触发器</vt:lpstr>
      <vt:lpstr>11.1 触发器</vt:lpstr>
      <vt:lpstr>11.1 触发器</vt:lpstr>
      <vt:lpstr>11.1 触发器</vt:lpstr>
      <vt:lpstr>11.1 触发器</vt:lpstr>
      <vt:lpstr>11.1 触发器</vt:lpstr>
      <vt:lpstr>11.1 触发器</vt:lpstr>
      <vt:lpstr>11.1 触发器</vt:lpstr>
      <vt:lpstr>11.1 触发器</vt:lpstr>
      <vt:lpstr>11.1 触发器</vt:lpstr>
      <vt:lpstr>11.1 触发器</vt:lpstr>
      <vt:lpstr>11.1 触发器</vt:lpstr>
      <vt:lpstr>11.2 计数器</vt:lpstr>
      <vt:lpstr>11.2 计数器</vt:lpstr>
      <vt:lpstr>11.2 计数器</vt:lpstr>
      <vt:lpstr>11.2 计数器</vt:lpstr>
      <vt:lpstr>11.2 计数器</vt:lpstr>
      <vt:lpstr>11.2 计数器</vt:lpstr>
      <vt:lpstr>11.2 计数器</vt:lpstr>
      <vt:lpstr>11.3寄存器</vt:lpstr>
      <vt:lpstr>11.3寄存器</vt:lpstr>
      <vt:lpstr>11.4 脉冲单元电路</vt:lpstr>
      <vt:lpstr>11.4 脉冲单元电路</vt:lpstr>
      <vt:lpstr>11.4 脉冲单元电路</vt:lpstr>
      <vt:lpstr>11.4 脉冲单元电路</vt:lpstr>
      <vt:lpstr>11.4 脉冲单元电路</vt:lpstr>
      <vt:lpstr>11.4 脉冲单元电路</vt:lpstr>
      <vt:lpstr>11.4 脉冲单元电路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489</cp:revision>
  <dcterms:created xsi:type="dcterms:W3CDTF">2021-01-10T09:09:00Z</dcterms:created>
  <dcterms:modified xsi:type="dcterms:W3CDTF">2021-03-14T22:39:15Z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9BBE352F8AD74A5981A389FB675EC7D4</vt:lpwstr>
  </property>
</Properties>
</file>